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svg" ContentType="image/sv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sldIdLst>
    <p:sldId id="289" r:id="rId5"/>
    <p:sldId id="334" r:id="rId6"/>
    <p:sldId id="332" r:id="rId7"/>
    <p:sldId id="313" r:id="rId8"/>
    <p:sldId id="294" r:id="rId9"/>
    <p:sldId id="306" r:id="rId10"/>
    <p:sldId id="307" r:id="rId11"/>
    <p:sldId id="311" r:id="rId12"/>
    <p:sldId id="267" r:id="rId13"/>
    <p:sldId id="308" r:id="rId14"/>
    <p:sldId id="309" r:id="rId15"/>
    <p:sldId id="310" r:id="rId16"/>
    <p:sldId id="290" r:id="rId17"/>
    <p:sldId id="312" r:id="rId18"/>
    <p:sldId id="314" r:id="rId19"/>
    <p:sldId id="315" r:id="rId20"/>
    <p:sldId id="316" r:id="rId21"/>
    <p:sldId id="320" r:id="rId22"/>
    <p:sldId id="317" r:id="rId23"/>
    <p:sldId id="318" r:id="rId24"/>
    <p:sldId id="321" r:id="rId25"/>
    <p:sldId id="322" r:id="rId26"/>
    <p:sldId id="323" r:id="rId27"/>
    <p:sldId id="324" r:id="rId28"/>
    <p:sldId id="288" r:id="rId29"/>
    <p:sldId id="325" r:id="rId30"/>
    <p:sldId id="326" r:id="rId31"/>
    <p:sldId id="327" r:id="rId32"/>
    <p:sldId id="328" r:id="rId33"/>
    <p:sldId id="282" r:id="rId34"/>
    <p:sldId id="329" r:id="rId35"/>
    <p:sldId id="330" r:id="rId36"/>
    <p:sldId id="296" r:id="rId37"/>
    <p:sldId id="297" r:id="rId38"/>
    <p:sldId id="331" r:id="rId39"/>
    <p:sldId id="287" r:id="rId40"/>
    <p:sldId id="264" r:id="rId41"/>
    <p:sldId id="298" r:id="rId42"/>
    <p:sldId id="299" r:id="rId43"/>
    <p:sldId id="333" r:id="rId44"/>
    <p:sldId id="29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3F5"/>
    <a:srgbClr val="05060A"/>
    <a:srgbClr val="BFC3CE"/>
    <a:srgbClr val="000507"/>
    <a:srgbClr val="486B45"/>
    <a:srgbClr val="CA929B"/>
    <a:srgbClr val="C88E98"/>
    <a:srgbClr val="0D3047"/>
    <a:srgbClr val="0B2B41"/>
    <a:srgbClr val="11426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703" autoAdjust="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orient="horz" pos="432"/>
        <p:guide pos="3864"/>
        <p:guide pos="408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‹#›</a:t>
            </a:fld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_Important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xmlns="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GB" smtClean="0"/>
              <a:pPr algn="ctr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xmlns="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9696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dirty="0"/>
              <a:t>TITLE</a:t>
            </a:r>
            <a:endParaRPr lang="en-GB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xmlns="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53097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xmlns="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92151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xmlns="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31205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xmlns="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70258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9574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Icon</a:t>
            </a:r>
            <a:endParaRPr lang="en-GB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xmlns="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34798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Icon</a:t>
            </a:r>
            <a:endParaRPr lang="en-GB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xmlns="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73851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Icon</a:t>
            </a:r>
            <a:endParaRPr lang="en-GB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xmlns="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5669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Icon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‹#›</a:t>
            </a:fld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C7BBA6D3-FEB9-412B-8FBB-095FC3A6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86" y="1825625"/>
            <a:ext cx="10815864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‹#›</a:t>
            </a:fld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64A4F74B-B2CD-407C-865A-037EDFAC9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186" y="1825625"/>
            <a:ext cx="5386614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xmlns="" id="{A2548E2E-973A-4D52-ACB9-BF564F407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7685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‹#›</a:t>
            </a:fld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10CD1AD0-C8B7-4785-A47D-D822CF4F2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186" y="1681163"/>
            <a:ext cx="533214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xmlns="" id="{90A1BBCF-EEF1-4C9A-BA10-9657A7956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276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xmlns="" id="{79F8415A-57A2-4D5C-97B0-E78499CC7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186" y="2505075"/>
            <a:ext cx="533214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xmlns="" id="{37A31490-A10D-455A-B515-E26064D0E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27685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‹#›</a:t>
            </a:fld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9F5DF135-B773-4FF0-A198-687768159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4D4BA48E-457A-42FA-BC00-3AE386B38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26586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xmlns="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‹#›</a:t>
            </a:fld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xmlns="" id="{436B2E80-B2B9-4309-8C9B-11D0B83C4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xmlns="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4771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xmlns="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728D712-0D13-4ECD-9BEB-B8EE651FF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nten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xmlns="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xmlns="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Icon</a:t>
            </a:r>
            <a:endParaRPr lang="en-GB" dirty="0"/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xmlns="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Icon</a:t>
            </a:r>
            <a:endParaRPr lang="en-GB" dirty="0"/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xmlns="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GB" smtClean="0"/>
              <a:pPr algn="ctr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xmlns="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xmlns="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Icon</a:t>
            </a:r>
            <a:endParaRPr lang="en-GB" dirty="0"/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xmlns="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Icon</a:t>
            </a:r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xmlns="" id="{DEF523FD-B1FC-40A7-93AA-389CB38E1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xmlns="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Icon</a:t>
            </a:r>
            <a:endParaRPr lang="en-GB" dirty="0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xmlns="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GB" smtClean="0"/>
              <a:pPr algn="ctr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t_2 column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xmlns="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Icon</a:t>
            </a:r>
            <a:endParaRPr lang="en-GB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xmlns="" id="{C3BB8EAB-4266-4938-A8CB-6D18C93801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xmlns="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Icon</a:t>
            </a:r>
            <a:endParaRPr lang="en-GB" dirty="0"/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xmlns="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GB" smtClean="0"/>
              <a:pPr algn="ctr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xmlns="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Icon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GB" smtClean="0"/>
              <a:pPr algn="ctr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xmlns="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Icon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‹#›</a:t>
            </a:fld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/>
            <a:fld id="{817179DE-9BF3-494C-804F-0C7C90AC8700}" type="slidenum">
              <a:rPr lang="en-GB" smtClean="0"/>
              <a:pPr algn="ctr"/>
              <a:t>‹#›</a:t>
            </a:fld>
            <a:endParaRPr lang="en-GB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jpe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jpe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jpe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jpe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jpe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Relationship Id="rId10" Type="http://schemas.openxmlformats.org/officeDocument/2006/relationships/image" Target="../media/image4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close up of clock">
            <a:extLst>
              <a:ext uri="{FF2B5EF4-FFF2-40B4-BE49-F238E27FC236}">
                <a16:creationId xmlns:a16="http://schemas.microsoft.com/office/drawing/2014/main" xmlns="" id="{83B20FBB-8217-4FB0-BC35-E49BA92525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5" name="Picture Placeholder 4" descr="girl with headphones, backpack, and stack of binders/books">
            <a:extLst>
              <a:ext uri="{FF2B5EF4-FFF2-40B4-BE49-F238E27FC236}">
                <a16:creationId xmlns:a16="http://schemas.microsoft.com/office/drawing/2014/main" xmlns="" id="{68B6FFC1-6A21-4DAC-82BC-F2966925C1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-4188" y="0"/>
            <a:ext cx="8087304" cy="6858000"/>
          </a:xfrm>
        </p:spPr>
      </p:pic>
      <p:grpSp>
        <p:nvGrpSpPr>
          <p:cNvPr id="9" name="Group 8" descr="decorative element">
            <a:extLst>
              <a:ext uri="{FF2B5EF4-FFF2-40B4-BE49-F238E27FC236}">
                <a16:creationId xmlns:a16="http://schemas.microsoft.com/office/drawing/2014/main" xmlns="" id="{E7969C14-1078-4610-9BC5-74119C9B87BE}"/>
              </a:ext>
            </a:extLst>
          </p:cNvPr>
          <p:cNvGrpSpPr/>
          <p:nvPr/>
        </p:nvGrpSpPr>
        <p:grpSpPr>
          <a:xfrm>
            <a:off x="0" y="3370217"/>
            <a:ext cx="7833208" cy="2985543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4" name="Rectangle 13" descr="decorative element">
            <a:extLst>
              <a:ext uri="{FF2B5EF4-FFF2-40B4-BE49-F238E27FC236}">
                <a16:creationId xmlns:a16="http://schemas.microsoft.com/office/drawing/2014/main" xmlns="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Oval 14" descr="decorative element">
            <a:extLst>
              <a:ext uri="{FF2B5EF4-FFF2-40B4-BE49-F238E27FC236}">
                <a16:creationId xmlns:a16="http://schemas.microsoft.com/office/drawing/2014/main" xmlns="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C2827A65-383D-4D68-9F51-F76C2370BF65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1</a:t>
            </a:fld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487" y="3396211"/>
            <a:ext cx="741246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800" dirty="0">
                <a:ln w="0">
                  <a:solidFill>
                    <a:srgbClr val="0D3047"/>
                  </a:solidFill>
                </a:ln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ndalus" panose="02020603050405020304" pitchFamily="18" charset="-78"/>
                <a:cs typeface="Andalus" panose="02020603050405020304" pitchFamily="18" charset="-78"/>
              </a:rPr>
              <a:t>PRESENTATION STRATEGIES</a:t>
            </a:r>
          </a:p>
          <a:p>
            <a:endParaRPr lang="en-IN" sz="2800" dirty="0" smtClean="0">
              <a:ln w="0"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r>
              <a:rPr lang="en-IN" sz="2800" dirty="0" smtClean="0">
                <a:ln w="0"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ndalus" panose="02020603050405020304" pitchFamily="18" charset="-78"/>
                <a:cs typeface="Andalus" panose="02020603050405020304" pitchFamily="18" charset="-78"/>
              </a:rPr>
              <a:t>Presented by </a:t>
            </a:r>
            <a:r>
              <a:rPr lang="en-IN" sz="2800" dirty="0" smtClean="0">
                <a:ln w="0"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ndalus" panose="02020603050405020304" pitchFamily="18" charset="-78"/>
                <a:cs typeface="Andalus" panose="02020603050405020304" pitchFamily="18" charset="-78"/>
              </a:rPr>
              <a:t>:- </a:t>
            </a:r>
          </a:p>
          <a:p>
            <a:r>
              <a:rPr lang="en-IN" sz="2800" dirty="0" smtClean="0">
                <a:ln w="0"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ndalus" panose="02020603050405020304" pitchFamily="18" charset="-78"/>
                <a:cs typeface="Andalus" panose="02020603050405020304" pitchFamily="18" charset="-78"/>
              </a:rPr>
              <a:t>Vidya </a:t>
            </a:r>
            <a:r>
              <a:rPr lang="en-IN" sz="2800" dirty="0" smtClean="0">
                <a:ln w="0"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ndalus" panose="02020603050405020304" pitchFamily="18" charset="-78"/>
                <a:cs typeface="Andalus" panose="02020603050405020304" pitchFamily="18" charset="-78"/>
              </a:rPr>
              <a:t>Niwas </a:t>
            </a:r>
            <a:r>
              <a:rPr lang="en-IN" sz="2800" dirty="0" smtClean="0">
                <a:ln w="0"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ndalus" panose="02020603050405020304" pitchFamily="18" charset="-78"/>
                <a:cs typeface="Andalus" panose="02020603050405020304" pitchFamily="18" charset="-78"/>
              </a:rPr>
              <a:t>Pandey</a:t>
            </a:r>
            <a:endParaRPr lang="en-IN" sz="2800" dirty="0">
              <a:ln w="0"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2433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open book with audience watching play in background">
            <a:extLst>
              <a:ext uri="{FF2B5EF4-FFF2-40B4-BE49-F238E27FC236}">
                <a16:creationId xmlns:a16="http://schemas.microsoft.com/office/drawing/2014/main" xmlns="" id="{F3CDF219-49E5-41A1-BBF1-50A401635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9431383" cy="6858000"/>
          </a:xfr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0628" y="207474"/>
            <a:ext cx="8464731" cy="1621325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600" dirty="0" smtClean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 </a:t>
            </a:r>
            <a:r>
              <a:rPr lang="en-IN" sz="360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should understand the audience properly in order to </a:t>
            </a:r>
            <a:r>
              <a:rPr lang="en-IN" sz="3600" dirty="0" smtClean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prepare </a:t>
            </a:r>
            <a:r>
              <a:rPr lang="en-IN" sz="360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message effectively. </a:t>
            </a:r>
            <a:endParaRPr lang="en-IN" sz="3600" dirty="0" smtClean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 descr="decorative element">
            <a:extLst>
              <a:ext uri="{FF2B5EF4-FFF2-40B4-BE49-F238E27FC236}">
                <a16:creationId xmlns:a16="http://schemas.microsoft.com/office/drawing/2014/main" xmlns="" id="{4E4A96D9-2D70-4D9E-B61C-9B23F3FD5161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Oval 14" descr="decorative element">
            <a:extLst>
              <a:ext uri="{FF2B5EF4-FFF2-40B4-BE49-F238E27FC236}">
                <a16:creationId xmlns:a16="http://schemas.microsoft.com/office/drawing/2014/main" xmlns="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10</a:t>
            </a:fld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849" r="13796"/>
          <a:stretch/>
        </p:blipFill>
        <p:spPr>
          <a:xfrm>
            <a:off x="6871448" y="0"/>
            <a:ext cx="6870678" cy="6858000"/>
          </a:xfrm>
        </p:spPr>
      </p:pic>
      <p:sp>
        <p:nvSpPr>
          <p:cNvPr id="11" name="Rectangle 10" descr="decorative element">
            <a:extLst>
              <a:ext uri="{FF2B5EF4-FFF2-40B4-BE49-F238E27FC236}">
                <a16:creationId xmlns:a16="http://schemas.microsoft.com/office/drawing/2014/main" xmlns="" id="{4E4A96D9-2D70-4D9E-B61C-9B23F3FD5161}"/>
              </a:ext>
            </a:extLst>
          </p:cNvPr>
          <p:cNvSpPr/>
          <p:nvPr/>
        </p:nvSpPr>
        <p:spPr>
          <a:xfrm>
            <a:off x="1550126" y="636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30030" y="1371601"/>
            <a:ext cx="5076825" cy="50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1057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open book with audience watching play in background">
            <a:extLst>
              <a:ext uri="{FF2B5EF4-FFF2-40B4-BE49-F238E27FC236}">
                <a16:creationId xmlns:a16="http://schemas.microsoft.com/office/drawing/2014/main" xmlns="" id="{F3CDF219-49E5-41A1-BBF1-50A401635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9431383" cy="6858000"/>
          </a:xfr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1211" y="325041"/>
            <a:ext cx="8202080" cy="1556012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600" dirty="0" smtClean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Understanding </a:t>
            </a:r>
            <a:r>
              <a:rPr lang="en-IN" sz="360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audience includes: to know their level, knowledge, background, culture, expectations etc. </a:t>
            </a:r>
          </a:p>
        </p:txBody>
      </p:sp>
      <p:sp>
        <p:nvSpPr>
          <p:cNvPr id="8" name="Rectangle 7" descr="decorative element">
            <a:extLst>
              <a:ext uri="{FF2B5EF4-FFF2-40B4-BE49-F238E27FC236}">
                <a16:creationId xmlns:a16="http://schemas.microsoft.com/office/drawing/2014/main" xmlns="" id="{4E4A96D9-2D70-4D9E-B61C-9B23F3FD5161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Oval 14" descr="decorative element">
            <a:extLst>
              <a:ext uri="{FF2B5EF4-FFF2-40B4-BE49-F238E27FC236}">
                <a16:creationId xmlns:a16="http://schemas.microsoft.com/office/drawing/2014/main" xmlns="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11</a:t>
            </a:fld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849" r="13796"/>
          <a:stretch/>
        </p:blipFill>
        <p:spPr>
          <a:xfrm>
            <a:off x="6871448" y="0"/>
            <a:ext cx="6870678" cy="6858000"/>
          </a:xfrm>
        </p:spPr>
      </p:pic>
      <p:sp>
        <p:nvSpPr>
          <p:cNvPr id="11" name="Rectangle 10" descr="decorative element">
            <a:extLst>
              <a:ext uri="{FF2B5EF4-FFF2-40B4-BE49-F238E27FC236}">
                <a16:creationId xmlns:a16="http://schemas.microsoft.com/office/drawing/2014/main" xmlns="" id="{4E4A96D9-2D70-4D9E-B61C-9B23F3FD5161}"/>
              </a:ext>
            </a:extLst>
          </p:cNvPr>
          <p:cNvSpPr/>
          <p:nvPr/>
        </p:nvSpPr>
        <p:spPr>
          <a:xfrm>
            <a:off x="1550126" y="636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9707" y="2107785"/>
            <a:ext cx="6089308" cy="457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386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open book with audience watching play in background">
            <a:extLst>
              <a:ext uri="{FF2B5EF4-FFF2-40B4-BE49-F238E27FC236}">
                <a16:creationId xmlns:a16="http://schemas.microsoft.com/office/drawing/2014/main" xmlns="" id="{F3CDF219-49E5-41A1-BBF1-50A401635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9431383" cy="6858000"/>
          </a:xfr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5714" y="246663"/>
            <a:ext cx="8332708" cy="1242503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4000" dirty="0" smtClean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</a:t>
            </a:r>
            <a:r>
              <a:rPr lang="en-IN" sz="400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effective speaker makes ample efforts to understand audience.</a:t>
            </a:r>
            <a:endParaRPr lang="en-GB" sz="4000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 descr="decorative element">
            <a:extLst>
              <a:ext uri="{FF2B5EF4-FFF2-40B4-BE49-F238E27FC236}">
                <a16:creationId xmlns:a16="http://schemas.microsoft.com/office/drawing/2014/main" xmlns="" id="{4E4A96D9-2D70-4D9E-B61C-9B23F3FD5161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Oval 14" descr="decorative element">
            <a:extLst>
              <a:ext uri="{FF2B5EF4-FFF2-40B4-BE49-F238E27FC236}">
                <a16:creationId xmlns:a16="http://schemas.microsoft.com/office/drawing/2014/main" xmlns="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12</a:t>
            </a:fld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849" r="13796"/>
          <a:stretch/>
        </p:blipFill>
        <p:spPr>
          <a:xfrm>
            <a:off x="6871448" y="0"/>
            <a:ext cx="6870678" cy="6858000"/>
          </a:xfrm>
        </p:spPr>
      </p:pic>
      <p:sp>
        <p:nvSpPr>
          <p:cNvPr id="11" name="Rectangle 10" descr="decorative element">
            <a:extLst>
              <a:ext uri="{FF2B5EF4-FFF2-40B4-BE49-F238E27FC236}">
                <a16:creationId xmlns:a16="http://schemas.microsoft.com/office/drawing/2014/main" xmlns="" id="{4E4A96D9-2D70-4D9E-B61C-9B23F3FD5161}"/>
              </a:ext>
            </a:extLst>
          </p:cNvPr>
          <p:cNvSpPr/>
          <p:nvPr/>
        </p:nvSpPr>
        <p:spPr>
          <a:xfrm>
            <a:off x="1550126" y="636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-230585" y="1096715"/>
            <a:ext cx="5052090" cy="58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1643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reading a book">
            <a:extLst>
              <a:ext uri="{FF2B5EF4-FFF2-40B4-BE49-F238E27FC236}">
                <a16:creationId xmlns:a16="http://schemas.microsoft.com/office/drawing/2014/main" xmlns="" id="{70316739-C7FA-4487-B86B-6CE17B09B0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7209425" cy="6858000"/>
          </a:xfr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C784E4D-7E61-4FDC-AD6A-E38867722409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13</a:t>
            </a:fld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928" r="42566"/>
          <a:stretch/>
        </p:blipFill>
        <p:spPr>
          <a:xfrm>
            <a:off x="8151223" y="0"/>
            <a:ext cx="4040777" cy="6858000"/>
          </a:xfrm>
        </p:spPr>
      </p:pic>
      <p:grpSp>
        <p:nvGrpSpPr>
          <p:cNvPr id="14" name="Group 13" descr="decorative element">
            <a:extLst>
              <a:ext uri="{FF2B5EF4-FFF2-40B4-BE49-F238E27FC236}">
                <a16:creationId xmlns:a16="http://schemas.microsoft.com/office/drawing/2014/main" xmlns="" id="{B96D2D9B-E0B9-499F-9404-108DB59E4502}"/>
              </a:ext>
            </a:extLst>
          </p:cNvPr>
          <p:cNvGrpSpPr/>
          <p:nvPr/>
        </p:nvGrpSpPr>
        <p:grpSpPr>
          <a:xfrm>
            <a:off x="3336497" y="-494916"/>
            <a:ext cx="6165550" cy="7352916"/>
            <a:chOff x="-1826573" y="0"/>
            <a:chExt cx="10502963" cy="6858000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xmlns="" id="{7E2E6584-76E9-4C56-A349-C9CDC96DC5F0}"/>
                </a:ext>
              </a:extLst>
            </p:cNvPr>
            <p:cNvSpPr/>
            <p:nvPr/>
          </p:nvSpPr>
          <p:spPr>
            <a:xfrm>
              <a:off x="-374481" y="0"/>
              <a:ext cx="7598782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Freeform: Shape 9">
              <a:extLst>
                <a:ext uri="{FF2B5EF4-FFF2-40B4-BE49-F238E27FC236}">
                  <a16:creationId xmlns:a16="http://schemas.microsoft.com/office/drawing/2014/main" xmlns="" id="{B73F00D5-E18D-4210-AD3E-3ED73CEE4865}"/>
                </a:ext>
              </a:extLst>
            </p:cNvPr>
            <p:cNvSpPr/>
            <p:nvPr/>
          </p:nvSpPr>
          <p:spPr>
            <a:xfrm flipH="1" flipV="1">
              <a:off x="-1826573" y="461604"/>
              <a:ext cx="10502963" cy="6396396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8" name="Freeform: Shape 9">
            <a:extLst>
              <a:ext uri="{FF2B5EF4-FFF2-40B4-BE49-F238E27FC236}">
                <a16:creationId xmlns:a16="http://schemas.microsoft.com/office/drawing/2014/main" xmlns="" id="{B73F00D5-E18D-4210-AD3E-3ED73CEE4865}"/>
              </a:ext>
            </a:extLst>
          </p:cNvPr>
          <p:cNvSpPr/>
          <p:nvPr/>
        </p:nvSpPr>
        <p:spPr>
          <a:xfrm flipH="1" flipV="1">
            <a:off x="-30832" y="1"/>
            <a:ext cx="4126363" cy="6858000"/>
          </a:xfrm>
          <a:custGeom>
            <a:avLst/>
            <a:gdLst>
              <a:gd name="connsiteX0" fmla="*/ 6957056 w 6957056"/>
              <a:gd name="connsiteY0" fmla="*/ 5892799 h 5892799"/>
              <a:gd name="connsiteX1" fmla="*/ 0 w 6957056"/>
              <a:gd name="connsiteY1" fmla="*/ 5892799 h 5892799"/>
              <a:gd name="connsiteX2" fmla="*/ 1473200 w 6957056"/>
              <a:gd name="connsiteY2" fmla="*/ 0 h 5892799"/>
              <a:gd name="connsiteX3" fmla="*/ 6957056 w 6957056"/>
              <a:gd name="connsiteY3" fmla="*/ 0 h 589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7056" h="5892799">
                <a:moveTo>
                  <a:pt x="6957056" y="5892799"/>
                </a:moveTo>
                <a:lnTo>
                  <a:pt x="0" y="5892799"/>
                </a:lnTo>
                <a:lnTo>
                  <a:pt x="1473200" y="0"/>
                </a:lnTo>
                <a:lnTo>
                  <a:pt x="6957056" y="0"/>
                </a:lnTo>
                <a:close/>
              </a:path>
            </a:pathLst>
          </a:cu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1" name="Rectangle 30" descr="decorative element">
            <a:extLst>
              <a:ext uri="{FF2B5EF4-FFF2-40B4-BE49-F238E27FC236}">
                <a16:creationId xmlns:a16="http://schemas.microsoft.com/office/drawing/2014/main" xmlns="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2" name="Group 21" descr="decorative element">
            <a:extLst>
              <a:ext uri="{FF2B5EF4-FFF2-40B4-BE49-F238E27FC236}">
                <a16:creationId xmlns:a16="http://schemas.microsoft.com/office/drawing/2014/main" xmlns="" id="{B96D2D9B-E0B9-499F-9404-108DB59E4502}"/>
              </a:ext>
            </a:extLst>
          </p:cNvPr>
          <p:cNvGrpSpPr/>
          <p:nvPr/>
        </p:nvGrpSpPr>
        <p:grpSpPr>
          <a:xfrm>
            <a:off x="0" y="0"/>
            <a:ext cx="11795759" cy="6858000"/>
            <a:chOff x="0" y="0"/>
            <a:chExt cx="9940223" cy="685800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xmlns="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Freeform: Shape 9">
              <a:extLst>
                <a:ext uri="{FF2B5EF4-FFF2-40B4-BE49-F238E27FC236}">
                  <a16:creationId xmlns:a16="http://schemas.microsoft.com/office/drawing/2014/main" xmlns="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5" name="Freeform: Shape 12">
              <a:extLst>
                <a:ext uri="{FF2B5EF4-FFF2-40B4-BE49-F238E27FC236}">
                  <a16:creationId xmlns:a16="http://schemas.microsoft.com/office/drawing/2014/main" xmlns="" id="{C6577883-A694-450C-A2C7-C9C8A85D9915}"/>
                </a:ext>
              </a:extLst>
            </p:cNvPr>
            <p:cNvSpPr/>
            <p:nvPr/>
          </p:nvSpPr>
          <p:spPr>
            <a:xfrm flipH="1" flipV="1">
              <a:off x="100481" y="541961"/>
              <a:ext cx="9839742" cy="1549361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6" name="Title 30">
            <a:extLst>
              <a:ext uri="{FF2B5EF4-FFF2-40B4-BE49-F238E27FC236}">
                <a16:creationId xmlns:a16="http://schemas.microsoft.com/office/drawing/2014/main" xmlns="" id="{9284195F-D106-45D8-ABAA-959FA68948B0}"/>
              </a:ext>
            </a:extLst>
          </p:cNvPr>
          <p:cNvSpPr txBox="1">
            <a:spLocks/>
          </p:cNvSpPr>
          <p:nvPr/>
        </p:nvSpPr>
        <p:spPr>
          <a:xfrm>
            <a:off x="-51345" y="171029"/>
            <a:ext cx="11380070" cy="1608725"/>
          </a:xfrm>
          <a:prstGeom prst="rect">
            <a:avLst/>
          </a:prstGeom>
        </p:spPr>
        <p:txBody>
          <a:bodyPr vert="horz" lIns="0" tIns="45720" rIns="0" bIns="45720" rtlCol="0" anchor="b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3600" dirty="0" smtClean="0"/>
              <a:t>The following are the main points that will help you to make effective presentation :-</a:t>
            </a:r>
            <a:endParaRPr lang="en-IN" sz="3600" dirty="0"/>
          </a:p>
        </p:txBody>
      </p:sp>
      <p:sp>
        <p:nvSpPr>
          <p:cNvPr id="27" name="Rectangle 26"/>
          <p:cNvSpPr/>
          <p:nvPr/>
        </p:nvSpPr>
        <p:spPr>
          <a:xfrm>
            <a:off x="872857" y="2462254"/>
            <a:ext cx="56892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800" b="1" dirty="0" smtClean="0">
                <a:solidFill>
                  <a:schemeClr val="bg1"/>
                </a:solidFill>
              </a:rPr>
              <a:t>3. Organizing </a:t>
            </a:r>
            <a:r>
              <a:rPr lang="en-IN" sz="4800" b="1" dirty="0">
                <a:solidFill>
                  <a:schemeClr val="bg1"/>
                </a:solidFill>
              </a:rPr>
              <a:t>contents 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0724" y="3664182"/>
            <a:ext cx="6232222" cy="269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45927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 animBg="1"/>
      <p:bldP spid="31" grpId="0" animBg="1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reading a book">
            <a:extLst>
              <a:ext uri="{FF2B5EF4-FFF2-40B4-BE49-F238E27FC236}">
                <a16:creationId xmlns:a16="http://schemas.microsoft.com/office/drawing/2014/main" xmlns="" id="{70316739-C7FA-4487-B86B-6CE17B09B0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7209425" cy="6858000"/>
          </a:xfr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C784E4D-7E61-4FDC-AD6A-E38867722409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14</a:t>
            </a:fld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928" r="42566"/>
          <a:stretch/>
        </p:blipFill>
        <p:spPr>
          <a:xfrm>
            <a:off x="8151223" y="0"/>
            <a:ext cx="4040777" cy="6858000"/>
          </a:xfrm>
        </p:spPr>
      </p:pic>
      <p:grpSp>
        <p:nvGrpSpPr>
          <p:cNvPr id="14" name="Group 13" descr="decorative element">
            <a:extLst>
              <a:ext uri="{FF2B5EF4-FFF2-40B4-BE49-F238E27FC236}">
                <a16:creationId xmlns:a16="http://schemas.microsoft.com/office/drawing/2014/main" xmlns="" id="{B96D2D9B-E0B9-499F-9404-108DB59E4502}"/>
              </a:ext>
            </a:extLst>
          </p:cNvPr>
          <p:cNvGrpSpPr/>
          <p:nvPr/>
        </p:nvGrpSpPr>
        <p:grpSpPr>
          <a:xfrm>
            <a:off x="3122024" y="-494916"/>
            <a:ext cx="6165550" cy="7352916"/>
            <a:chOff x="-1826573" y="0"/>
            <a:chExt cx="10502963" cy="6858000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xmlns="" id="{7E2E6584-76E9-4C56-A349-C9CDC96DC5F0}"/>
                </a:ext>
              </a:extLst>
            </p:cNvPr>
            <p:cNvSpPr/>
            <p:nvPr/>
          </p:nvSpPr>
          <p:spPr>
            <a:xfrm>
              <a:off x="-374481" y="0"/>
              <a:ext cx="7598782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Freeform: Shape 9">
              <a:extLst>
                <a:ext uri="{FF2B5EF4-FFF2-40B4-BE49-F238E27FC236}">
                  <a16:creationId xmlns:a16="http://schemas.microsoft.com/office/drawing/2014/main" xmlns="" id="{B73F00D5-E18D-4210-AD3E-3ED73CEE4865}"/>
                </a:ext>
              </a:extLst>
            </p:cNvPr>
            <p:cNvSpPr/>
            <p:nvPr/>
          </p:nvSpPr>
          <p:spPr>
            <a:xfrm flipH="1" flipV="1">
              <a:off x="-1826573" y="461604"/>
              <a:ext cx="10502963" cy="6396396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8" name="Freeform: Shape 9">
            <a:extLst>
              <a:ext uri="{FF2B5EF4-FFF2-40B4-BE49-F238E27FC236}">
                <a16:creationId xmlns:a16="http://schemas.microsoft.com/office/drawing/2014/main" xmlns="" id="{B73F00D5-E18D-4210-AD3E-3ED73CEE4865}"/>
              </a:ext>
            </a:extLst>
          </p:cNvPr>
          <p:cNvSpPr/>
          <p:nvPr/>
        </p:nvSpPr>
        <p:spPr>
          <a:xfrm flipH="1" flipV="1">
            <a:off x="-30832" y="1"/>
            <a:ext cx="4126363" cy="6858000"/>
          </a:xfrm>
          <a:custGeom>
            <a:avLst/>
            <a:gdLst>
              <a:gd name="connsiteX0" fmla="*/ 6957056 w 6957056"/>
              <a:gd name="connsiteY0" fmla="*/ 5892799 h 5892799"/>
              <a:gd name="connsiteX1" fmla="*/ 0 w 6957056"/>
              <a:gd name="connsiteY1" fmla="*/ 5892799 h 5892799"/>
              <a:gd name="connsiteX2" fmla="*/ 1473200 w 6957056"/>
              <a:gd name="connsiteY2" fmla="*/ 0 h 5892799"/>
              <a:gd name="connsiteX3" fmla="*/ 6957056 w 6957056"/>
              <a:gd name="connsiteY3" fmla="*/ 0 h 589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7056" h="5892799">
                <a:moveTo>
                  <a:pt x="6957056" y="5892799"/>
                </a:moveTo>
                <a:lnTo>
                  <a:pt x="0" y="5892799"/>
                </a:lnTo>
                <a:lnTo>
                  <a:pt x="1473200" y="0"/>
                </a:lnTo>
                <a:lnTo>
                  <a:pt x="6957056" y="0"/>
                </a:lnTo>
                <a:close/>
              </a:path>
            </a:pathLst>
          </a:cu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1" name="Rectangle 30" descr="decorative element">
            <a:extLst>
              <a:ext uri="{FF2B5EF4-FFF2-40B4-BE49-F238E27FC236}">
                <a16:creationId xmlns:a16="http://schemas.microsoft.com/office/drawing/2014/main" xmlns="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43988" y="386524"/>
            <a:ext cx="9044885" cy="1323439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</a:t>
            </a:r>
            <a:r>
              <a:rPr lang="en-I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becomes very </a:t>
            </a:r>
            <a:r>
              <a:rPr lang="en-IN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 </a:t>
            </a:r>
            <a:r>
              <a:rPr lang="en-I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the speaker to organize the content </a:t>
            </a:r>
            <a:r>
              <a:rPr lang="en-IN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logically.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894" y="1824354"/>
            <a:ext cx="5033646" cy="503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515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reading a book">
            <a:extLst>
              <a:ext uri="{FF2B5EF4-FFF2-40B4-BE49-F238E27FC236}">
                <a16:creationId xmlns:a16="http://schemas.microsoft.com/office/drawing/2014/main" xmlns="" id="{70316739-C7FA-4487-B86B-6CE17B09B0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7209425" cy="6858000"/>
          </a:xfr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C784E4D-7E61-4FDC-AD6A-E38867722409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15</a:t>
            </a:fld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928" r="42566"/>
          <a:stretch/>
        </p:blipFill>
        <p:spPr>
          <a:xfrm>
            <a:off x="8151223" y="0"/>
            <a:ext cx="4040777" cy="6858000"/>
          </a:xfrm>
        </p:spPr>
      </p:pic>
      <p:grpSp>
        <p:nvGrpSpPr>
          <p:cNvPr id="14" name="Group 13" descr="decorative element">
            <a:extLst>
              <a:ext uri="{FF2B5EF4-FFF2-40B4-BE49-F238E27FC236}">
                <a16:creationId xmlns:a16="http://schemas.microsoft.com/office/drawing/2014/main" xmlns="" id="{B96D2D9B-E0B9-499F-9404-108DB59E4502}"/>
              </a:ext>
            </a:extLst>
          </p:cNvPr>
          <p:cNvGrpSpPr/>
          <p:nvPr/>
        </p:nvGrpSpPr>
        <p:grpSpPr>
          <a:xfrm>
            <a:off x="3122024" y="-494916"/>
            <a:ext cx="6165550" cy="7352916"/>
            <a:chOff x="-1826573" y="0"/>
            <a:chExt cx="10502963" cy="6858000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xmlns="" id="{7E2E6584-76E9-4C56-A349-C9CDC96DC5F0}"/>
                </a:ext>
              </a:extLst>
            </p:cNvPr>
            <p:cNvSpPr/>
            <p:nvPr/>
          </p:nvSpPr>
          <p:spPr>
            <a:xfrm>
              <a:off x="-374481" y="0"/>
              <a:ext cx="7598782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Freeform: Shape 9">
              <a:extLst>
                <a:ext uri="{FF2B5EF4-FFF2-40B4-BE49-F238E27FC236}">
                  <a16:creationId xmlns:a16="http://schemas.microsoft.com/office/drawing/2014/main" xmlns="" id="{B73F00D5-E18D-4210-AD3E-3ED73CEE4865}"/>
                </a:ext>
              </a:extLst>
            </p:cNvPr>
            <p:cNvSpPr/>
            <p:nvPr/>
          </p:nvSpPr>
          <p:spPr>
            <a:xfrm flipH="1" flipV="1">
              <a:off x="-1826573" y="461604"/>
              <a:ext cx="10502963" cy="6396396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8" name="Freeform: Shape 9">
            <a:extLst>
              <a:ext uri="{FF2B5EF4-FFF2-40B4-BE49-F238E27FC236}">
                <a16:creationId xmlns:a16="http://schemas.microsoft.com/office/drawing/2014/main" xmlns="" id="{B73F00D5-E18D-4210-AD3E-3ED73CEE4865}"/>
              </a:ext>
            </a:extLst>
          </p:cNvPr>
          <p:cNvSpPr/>
          <p:nvPr/>
        </p:nvSpPr>
        <p:spPr>
          <a:xfrm flipH="1" flipV="1">
            <a:off x="-30832" y="1"/>
            <a:ext cx="4126363" cy="6858000"/>
          </a:xfrm>
          <a:custGeom>
            <a:avLst/>
            <a:gdLst>
              <a:gd name="connsiteX0" fmla="*/ 6957056 w 6957056"/>
              <a:gd name="connsiteY0" fmla="*/ 5892799 h 5892799"/>
              <a:gd name="connsiteX1" fmla="*/ 0 w 6957056"/>
              <a:gd name="connsiteY1" fmla="*/ 5892799 h 5892799"/>
              <a:gd name="connsiteX2" fmla="*/ 1473200 w 6957056"/>
              <a:gd name="connsiteY2" fmla="*/ 0 h 5892799"/>
              <a:gd name="connsiteX3" fmla="*/ 6957056 w 6957056"/>
              <a:gd name="connsiteY3" fmla="*/ 0 h 589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7056" h="5892799">
                <a:moveTo>
                  <a:pt x="6957056" y="5892799"/>
                </a:moveTo>
                <a:lnTo>
                  <a:pt x="0" y="5892799"/>
                </a:lnTo>
                <a:lnTo>
                  <a:pt x="1473200" y="0"/>
                </a:lnTo>
                <a:lnTo>
                  <a:pt x="6957056" y="0"/>
                </a:lnTo>
                <a:close/>
              </a:path>
            </a:pathLst>
          </a:cu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1" name="Rectangle 30" descr="decorative element">
            <a:extLst>
              <a:ext uri="{FF2B5EF4-FFF2-40B4-BE49-F238E27FC236}">
                <a16:creationId xmlns:a16="http://schemas.microsoft.com/office/drawing/2014/main" xmlns="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57051" y="177518"/>
            <a:ext cx="9018759" cy="175432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speaker comes with different kinds of information regarding the topic of presentation</a:t>
            </a:r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64150" y="2109361"/>
            <a:ext cx="4531850" cy="411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8845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reading a book">
            <a:extLst>
              <a:ext uri="{FF2B5EF4-FFF2-40B4-BE49-F238E27FC236}">
                <a16:creationId xmlns:a16="http://schemas.microsoft.com/office/drawing/2014/main" xmlns="" id="{70316739-C7FA-4487-B86B-6CE17B09B0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7209425" cy="6858000"/>
          </a:xfr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C784E4D-7E61-4FDC-AD6A-E38867722409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16</a:t>
            </a:fld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928" r="42566"/>
          <a:stretch/>
        </p:blipFill>
        <p:spPr>
          <a:xfrm>
            <a:off x="8151223" y="0"/>
            <a:ext cx="4040777" cy="6858000"/>
          </a:xfrm>
        </p:spPr>
      </p:pic>
      <p:grpSp>
        <p:nvGrpSpPr>
          <p:cNvPr id="14" name="Group 13" descr="decorative element">
            <a:extLst>
              <a:ext uri="{FF2B5EF4-FFF2-40B4-BE49-F238E27FC236}">
                <a16:creationId xmlns:a16="http://schemas.microsoft.com/office/drawing/2014/main" xmlns="" id="{B96D2D9B-E0B9-499F-9404-108DB59E4502}"/>
              </a:ext>
            </a:extLst>
          </p:cNvPr>
          <p:cNvGrpSpPr/>
          <p:nvPr/>
        </p:nvGrpSpPr>
        <p:grpSpPr>
          <a:xfrm>
            <a:off x="3122024" y="-494916"/>
            <a:ext cx="6165550" cy="7352916"/>
            <a:chOff x="-1826573" y="0"/>
            <a:chExt cx="10502963" cy="6858000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xmlns="" id="{7E2E6584-76E9-4C56-A349-C9CDC96DC5F0}"/>
                </a:ext>
              </a:extLst>
            </p:cNvPr>
            <p:cNvSpPr/>
            <p:nvPr/>
          </p:nvSpPr>
          <p:spPr>
            <a:xfrm>
              <a:off x="-374481" y="0"/>
              <a:ext cx="7598782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Freeform: Shape 9">
              <a:extLst>
                <a:ext uri="{FF2B5EF4-FFF2-40B4-BE49-F238E27FC236}">
                  <a16:creationId xmlns:a16="http://schemas.microsoft.com/office/drawing/2014/main" xmlns="" id="{B73F00D5-E18D-4210-AD3E-3ED73CEE4865}"/>
                </a:ext>
              </a:extLst>
            </p:cNvPr>
            <p:cNvSpPr/>
            <p:nvPr/>
          </p:nvSpPr>
          <p:spPr>
            <a:xfrm flipH="1" flipV="1">
              <a:off x="-1826573" y="461604"/>
              <a:ext cx="10502963" cy="6396396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8" name="Freeform: Shape 9">
            <a:extLst>
              <a:ext uri="{FF2B5EF4-FFF2-40B4-BE49-F238E27FC236}">
                <a16:creationId xmlns:a16="http://schemas.microsoft.com/office/drawing/2014/main" xmlns="" id="{B73F00D5-E18D-4210-AD3E-3ED73CEE4865}"/>
              </a:ext>
            </a:extLst>
          </p:cNvPr>
          <p:cNvSpPr/>
          <p:nvPr/>
        </p:nvSpPr>
        <p:spPr>
          <a:xfrm flipH="1" flipV="1">
            <a:off x="-30832" y="1"/>
            <a:ext cx="4126363" cy="6858000"/>
          </a:xfrm>
          <a:custGeom>
            <a:avLst/>
            <a:gdLst>
              <a:gd name="connsiteX0" fmla="*/ 6957056 w 6957056"/>
              <a:gd name="connsiteY0" fmla="*/ 5892799 h 5892799"/>
              <a:gd name="connsiteX1" fmla="*/ 0 w 6957056"/>
              <a:gd name="connsiteY1" fmla="*/ 5892799 h 5892799"/>
              <a:gd name="connsiteX2" fmla="*/ 1473200 w 6957056"/>
              <a:gd name="connsiteY2" fmla="*/ 0 h 5892799"/>
              <a:gd name="connsiteX3" fmla="*/ 6957056 w 6957056"/>
              <a:gd name="connsiteY3" fmla="*/ 0 h 589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7056" h="5892799">
                <a:moveTo>
                  <a:pt x="6957056" y="5892799"/>
                </a:moveTo>
                <a:lnTo>
                  <a:pt x="0" y="5892799"/>
                </a:lnTo>
                <a:lnTo>
                  <a:pt x="1473200" y="0"/>
                </a:lnTo>
                <a:lnTo>
                  <a:pt x="6957056" y="0"/>
                </a:lnTo>
                <a:close/>
              </a:path>
            </a:pathLst>
          </a:cu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1" name="Rectangle 30" descr="decorative element">
            <a:extLst>
              <a:ext uri="{FF2B5EF4-FFF2-40B4-BE49-F238E27FC236}">
                <a16:creationId xmlns:a16="http://schemas.microsoft.com/office/drawing/2014/main" xmlns="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0" y="295085"/>
            <a:ext cx="9400458" cy="477053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I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can be arranged/organized in three categories: </a:t>
            </a:r>
            <a:endParaRPr lang="en-IN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600" dirty="0" smtClean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3600" b="1" dirty="0" smtClean="0">
                <a:solidFill>
                  <a:schemeClr val="bg1"/>
                </a:solidFill>
              </a:rPr>
              <a:t>Introduction,</a:t>
            </a:r>
          </a:p>
          <a:p>
            <a:r>
              <a:rPr lang="en-IN" sz="3600" b="1" dirty="0" smtClean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3600" b="1" dirty="0" smtClean="0">
                <a:solidFill>
                  <a:schemeClr val="bg1"/>
                </a:solidFill>
              </a:rPr>
              <a:t>Body</a:t>
            </a:r>
          </a:p>
          <a:p>
            <a:endParaRPr lang="en-IN" sz="3600" b="1" dirty="0" smtClean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3600" b="1" dirty="0" smtClean="0">
                <a:solidFill>
                  <a:schemeClr val="bg1"/>
                </a:solidFill>
              </a:rPr>
              <a:t>Conclusion</a:t>
            </a:r>
            <a:endParaRPr lang="en-I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04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C784E4D-7E61-4FDC-AD6A-E38867722409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17</a:t>
            </a:fld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928" r="42566"/>
          <a:stretch/>
        </p:blipFill>
        <p:spPr>
          <a:xfrm>
            <a:off x="7641771" y="0"/>
            <a:ext cx="4550229" cy="6858000"/>
          </a:xfrm>
        </p:spPr>
      </p:pic>
      <p:sp>
        <p:nvSpPr>
          <p:cNvPr id="28" name="Freeform: Shape 9">
            <a:extLst>
              <a:ext uri="{FF2B5EF4-FFF2-40B4-BE49-F238E27FC236}">
                <a16:creationId xmlns:a16="http://schemas.microsoft.com/office/drawing/2014/main" xmlns="" id="{B73F00D5-E18D-4210-AD3E-3ED73CEE4865}"/>
              </a:ext>
            </a:extLst>
          </p:cNvPr>
          <p:cNvSpPr/>
          <p:nvPr/>
        </p:nvSpPr>
        <p:spPr>
          <a:xfrm flipH="1" flipV="1">
            <a:off x="-1" y="0"/>
            <a:ext cx="9692640" cy="6858000"/>
          </a:xfrm>
          <a:custGeom>
            <a:avLst/>
            <a:gdLst>
              <a:gd name="connsiteX0" fmla="*/ 6957056 w 6957056"/>
              <a:gd name="connsiteY0" fmla="*/ 5892799 h 5892799"/>
              <a:gd name="connsiteX1" fmla="*/ 0 w 6957056"/>
              <a:gd name="connsiteY1" fmla="*/ 5892799 h 5892799"/>
              <a:gd name="connsiteX2" fmla="*/ 1473200 w 6957056"/>
              <a:gd name="connsiteY2" fmla="*/ 0 h 5892799"/>
              <a:gd name="connsiteX3" fmla="*/ 6957056 w 6957056"/>
              <a:gd name="connsiteY3" fmla="*/ 0 h 589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7056" h="5892799">
                <a:moveTo>
                  <a:pt x="6957056" y="5892799"/>
                </a:moveTo>
                <a:lnTo>
                  <a:pt x="0" y="5892799"/>
                </a:lnTo>
                <a:lnTo>
                  <a:pt x="1473200" y="0"/>
                </a:lnTo>
                <a:lnTo>
                  <a:pt x="6957056" y="0"/>
                </a:lnTo>
                <a:close/>
              </a:path>
            </a:pathLst>
          </a:cu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1" name="Rectangle 30" descr="decorative element">
            <a:extLst>
              <a:ext uri="{FF2B5EF4-FFF2-40B4-BE49-F238E27FC236}">
                <a16:creationId xmlns:a16="http://schemas.microsoft.com/office/drawing/2014/main" xmlns="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xmlns="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598" y="1218567"/>
            <a:ext cx="7844247" cy="5137192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600" dirty="0"/>
              <a:t>This section of the presentation talks about the relevance of the </a:t>
            </a:r>
            <a:r>
              <a:rPr lang="en-IN" sz="3600" dirty="0" smtClean="0"/>
              <a:t>topic,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36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600" dirty="0" smtClean="0"/>
              <a:t>Definition </a:t>
            </a:r>
            <a:r>
              <a:rPr lang="en-IN" sz="3600" dirty="0"/>
              <a:t>of </a:t>
            </a:r>
            <a:r>
              <a:rPr lang="en-IN" sz="3600" dirty="0" smtClean="0"/>
              <a:t>the </a:t>
            </a:r>
            <a:r>
              <a:rPr lang="en-IN" sz="3600" dirty="0"/>
              <a:t>topic or starts with any suitable </a:t>
            </a:r>
            <a:r>
              <a:rPr lang="en-IN" sz="3600" dirty="0" smtClean="0"/>
              <a:t>quote,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36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600" dirty="0" smtClean="0"/>
              <a:t>Anecdote </a:t>
            </a:r>
            <a:r>
              <a:rPr lang="en-IN" sz="3600" dirty="0"/>
              <a:t>or brief story of the topic which leads the audience to understand the importance of the topic.</a:t>
            </a:r>
            <a:endParaRPr lang="en-GB" sz="3600" dirty="0"/>
          </a:p>
        </p:txBody>
      </p:sp>
      <p:pic>
        <p:nvPicPr>
          <p:cNvPr id="13" name="Content Placeholder 34" descr="Open Book">
            <a:extLst>
              <a:ext uri="{FF2B5EF4-FFF2-40B4-BE49-F238E27FC236}">
                <a16:creationId xmlns:a16="http://schemas.microsoft.com/office/drawing/2014/main" xmlns="" id="{56174A3F-A7B3-40BE-88BD-1796890E4B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3719" y="162380"/>
            <a:ext cx="862402" cy="862402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</p:pic>
      <p:sp>
        <p:nvSpPr>
          <p:cNvPr id="15" name="TextBox 14"/>
          <p:cNvSpPr txBox="1"/>
          <p:nvPr/>
        </p:nvSpPr>
        <p:spPr>
          <a:xfrm>
            <a:off x="3039410" y="167660"/>
            <a:ext cx="3840240" cy="83099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IN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IN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810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C784E4D-7E61-4FDC-AD6A-E38867722409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18</a:t>
            </a:fld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928" r="42566"/>
          <a:stretch/>
        </p:blipFill>
        <p:spPr>
          <a:xfrm>
            <a:off x="7641771" y="0"/>
            <a:ext cx="4550229" cy="6858000"/>
          </a:xfrm>
        </p:spPr>
      </p:pic>
      <p:sp>
        <p:nvSpPr>
          <p:cNvPr id="28" name="Freeform: Shape 9">
            <a:extLst>
              <a:ext uri="{FF2B5EF4-FFF2-40B4-BE49-F238E27FC236}">
                <a16:creationId xmlns:a16="http://schemas.microsoft.com/office/drawing/2014/main" xmlns="" id="{B73F00D5-E18D-4210-AD3E-3ED73CEE4865}"/>
              </a:ext>
            </a:extLst>
          </p:cNvPr>
          <p:cNvSpPr/>
          <p:nvPr/>
        </p:nvSpPr>
        <p:spPr>
          <a:xfrm flipH="1" flipV="1">
            <a:off x="-1" y="0"/>
            <a:ext cx="9692640" cy="6858000"/>
          </a:xfrm>
          <a:custGeom>
            <a:avLst/>
            <a:gdLst>
              <a:gd name="connsiteX0" fmla="*/ 6957056 w 6957056"/>
              <a:gd name="connsiteY0" fmla="*/ 5892799 h 5892799"/>
              <a:gd name="connsiteX1" fmla="*/ 0 w 6957056"/>
              <a:gd name="connsiteY1" fmla="*/ 5892799 h 5892799"/>
              <a:gd name="connsiteX2" fmla="*/ 1473200 w 6957056"/>
              <a:gd name="connsiteY2" fmla="*/ 0 h 5892799"/>
              <a:gd name="connsiteX3" fmla="*/ 6957056 w 6957056"/>
              <a:gd name="connsiteY3" fmla="*/ 0 h 589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7056" h="5892799">
                <a:moveTo>
                  <a:pt x="6957056" y="5892799"/>
                </a:moveTo>
                <a:lnTo>
                  <a:pt x="0" y="5892799"/>
                </a:lnTo>
                <a:lnTo>
                  <a:pt x="1473200" y="0"/>
                </a:lnTo>
                <a:lnTo>
                  <a:pt x="6957056" y="0"/>
                </a:lnTo>
                <a:close/>
              </a:path>
            </a:pathLst>
          </a:cu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1" name="Rectangle 30" descr="decorative element">
            <a:extLst>
              <a:ext uri="{FF2B5EF4-FFF2-40B4-BE49-F238E27FC236}">
                <a16:creationId xmlns:a16="http://schemas.microsoft.com/office/drawing/2014/main" xmlns="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xmlns="" id="{C3930A4E-1302-4AC9-86A3-C4E8AF186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1175290"/>
            <a:ext cx="8203474" cy="5180470"/>
          </a:xfrm>
        </p:spPr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4400" dirty="0"/>
              <a:t>The body of the presentation contains the main or central idea. </a:t>
            </a:r>
            <a:endParaRPr lang="en-IN" sz="4400" dirty="0" smtClean="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IN" sz="4400" dirty="0" smtClean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4400" dirty="0" smtClean="0"/>
              <a:t>The </a:t>
            </a:r>
            <a:r>
              <a:rPr lang="en-IN" sz="4400" dirty="0"/>
              <a:t>following are different way to organize the body of the presentation: </a:t>
            </a:r>
            <a:endParaRPr lang="en-IN" sz="4400" dirty="0" smtClean="0"/>
          </a:p>
        </p:txBody>
      </p:sp>
      <p:pic>
        <p:nvPicPr>
          <p:cNvPr id="14" name="Content Placeholder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170" r="38721"/>
          <a:stretch/>
        </p:blipFill>
        <p:spPr>
          <a:xfrm>
            <a:off x="2601559" y="235720"/>
            <a:ext cx="387075" cy="86629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6" name="TextBox 15"/>
          <p:cNvSpPr txBox="1"/>
          <p:nvPr/>
        </p:nvSpPr>
        <p:spPr>
          <a:xfrm>
            <a:off x="3326091" y="251960"/>
            <a:ext cx="3065999" cy="92333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IN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endParaRPr lang="en-IN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222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reading a book">
            <a:extLst>
              <a:ext uri="{FF2B5EF4-FFF2-40B4-BE49-F238E27FC236}">
                <a16:creationId xmlns:a16="http://schemas.microsoft.com/office/drawing/2014/main" xmlns="" id="{70316739-C7FA-4487-B86B-6CE17B09B0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7209425" cy="6858000"/>
          </a:xfr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C784E4D-7E61-4FDC-AD6A-E38867722409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19</a:t>
            </a:fld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928" r="42566"/>
          <a:stretch/>
        </p:blipFill>
        <p:spPr>
          <a:xfrm>
            <a:off x="8151223" y="0"/>
            <a:ext cx="4040777" cy="6858000"/>
          </a:xfrm>
        </p:spPr>
      </p:pic>
      <p:grpSp>
        <p:nvGrpSpPr>
          <p:cNvPr id="14" name="Group 13" descr="decorative element">
            <a:extLst>
              <a:ext uri="{FF2B5EF4-FFF2-40B4-BE49-F238E27FC236}">
                <a16:creationId xmlns:a16="http://schemas.microsoft.com/office/drawing/2014/main" xmlns="" id="{B96D2D9B-E0B9-499F-9404-108DB59E4502}"/>
              </a:ext>
            </a:extLst>
          </p:cNvPr>
          <p:cNvGrpSpPr/>
          <p:nvPr/>
        </p:nvGrpSpPr>
        <p:grpSpPr>
          <a:xfrm>
            <a:off x="3122024" y="-494916"/>
            <a:ext cx="6165550" cy="7352916"/>
            <a:chOff x="-1826573" y="0"/>
            <a:chExt cx="10502963" cy="6858000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xmlns="" id="{7E2E6584-76E9-4C56-A349-C9CDC96DC5F0}"/>
                </a:ext>
              </a:extLst>
            </p:cNvPr>
            <p:cNvSpPr/>
            <p:nvPr/>
          </p:nvSpPr>
          <p:spPr>
            <a:xfrm>
              <a:off x="-374481" y="0"/>
              <a:ext cx="7598782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Freeform: Shape 9">
              <a:extLst>
                <a:ext uri="{FF2B5EF4-FFF2-40B4-BE49-F238E27FC236}">
                  <a16:creationId xmlns:a16="http://schemas.microsoft.com/office/drawing/2014/main" xmlns="" id="{B73F00D5-E18D-4210-AD3E-3ED73CEE4865}"/>
                </a:ext>
              </a:extLst>
            </p:cNvPr>
            <p:cNvSpPr/>
            <p:nvPr/>
          </p:nvSpPr>
          <p:spPr>
            <a:xfrm flipH="1" flipV="1">
              <a:off x="-1826573" y="461604"/>
              <a:ext cx="10502963" cy="6396396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8" name="Freeform: Shape 9">
            <a:extLst>
              <a:ext uri="{FF2B5EF4-FFF2-40B4-BE49-F238E27FC236}">
                <a16:creationId xmlns:a16="http://schemas.microsoft.com/office/drawing/2014/main" xmlns="" id="{B73F00D5-E18D-4210-AD3E-3ED73CEE4865}"/>
              </a:ext>
            </a:extLst>
          </p:cNvPr>
          <p:cNvSpPr/>
          <p:nvPr/>
        </p:nvSpPr>
        <p:spPr>
          <a:xfrm flipH="1" flipV="1">
            <a:off x="-30832" y="1"/>
            <a:ext cx="4126363" cy="6858000"/>
          </a:xfrm>
          <a:custGeom>
            <a:avLst/>
            <a:gdLst>
              <a:gd name="connsiteX0" fmla="*/ 6957056 w 6957056"/>
              <a:gd name="connsiteY0" fmla="*/ 5892799 h 5892799"/>
              <a:gd name="connsiteX1" fmla="*/ 0 w 6957056"/>
              <a:gd name="connsiteY1" fmla="*/ 5892799 h 5892799"/>
              <a:gd name="connsiteX2" fmla="*/ 1473200 w 6957056"/>
              <a:gd name="connsiteY2" fmla="*/ 0 h 5892799"/>
              <a:gd name="connsiteX3" fmla="*/ 6957056 w 6957056"/>
              <a:gd name="connsiteY3" fmla="*/ 0 h 589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7056" h="5892799">
                <a:moveTo>
                  <a:pt x="6957056" y="5892799"/>
                </a:moveTo>
                <a:lnTo>
                  <a:pt x="0" y="5892799"/>
                </a:lnTo>
                <a:lnTo>
                  <a:pt x="1473200" y="0"/>
                </a:lnTo>
                <a:lnTo>
                  <a:pt x="6957056" y="0"/>
                </a:lnTo>
                <a:close/>
              </a:path>
            </a:pathLst>
          </a:cu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1" name="Rectangle 30" descr="decorative element">
            <a:extLst>
              <a:ext uri="{FF2B5EF4-FFF2-40B4-BE49-F238E27FC236}">
                <a16:creationId xmlns:a16="http://schemas.microsoft.com/office/drawing/2014/main" xmlns="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368935" y="592769"/>
            <a:ext cx="4742580" cy="92333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bg1"/>
                </a:solidFill>
              </a:rPr>
              <a:t>a) </a:t>
            </a:r>
            <a:r>
              <a:rPr lang="en-IN" sz="5400" b="1" dirty="0" smtClean="0"/>
              <a:t>Chronological </a:t>
            </a:r>
            <a:endParaRPr lang="en-IN" sz="5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51167" y="488588"/>
            <a:ext cx="6096000" cy="6096000"/>
          </a:xfrm>
          <a:prstGeom prst="rect">
            <a:avLst/>
          </a:prstGeom>
        </p:spPr>
      </p:pic>
      <p:pic>
        <p:nvPicPr>
          <p:cNvPr id="13" name="Content Placeholder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170" r="38721"/>
          <a:stretch/>
        </p:blipFill>
        <p:spPr>
          <a:xfrm>
            <a:off x="566291" y="649807"/>
            <a:ext cx="387075" cy="86629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xmlns="" val="312181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Three people sitting at picnic table">
            <a:extLst>
              <a:ext uri="{FF2B5EF4-FFF2-40B4-BE49-F238E27FC236}">
                <a16:creationId xmlns="" xmlns:a16="http://schemas.microsoft.com/office/drawing/2014/main" id="{0B90EB26-97FD-4B8B-86E0-B00589E094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-1" y="0"/>
            <a:ext cx="4673602" cy="6858000"/>
          </a:xfr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1356" y="208643"/>
            <a:ext cx="5471889" cy="706845"/>
          </a:xfrm>
        </p:spPr>
        <p:txBody>
          <a:bodyPr/>
          <a:lstStyle/>
          <a:p>
            <a:r>
              <a:rPr lang="en-IN" sz="4800" b="1" dirty="0" smtClean="0"/>
              <a:t>OBSERVATION</a:t>
            </a:r>
            <a:endParaRPr lang="en-GB" sz="4800" b="1" dirty="0"/>
          </a:p>
        </p:txBody>
      </p:sp>
      <p:grpSp>
        <p:nvGrpSpPr>
          <p:cNvPr id="4" name="Group 3" descr="decorative element">
            <a:extLst>
              <a:ext uri="{FF2B5EF4-FFF2-40B4-BE49-F238E27FC236}">
                <a16:creationId xmlns="" xmlns:a16="http://schemas.microsoft.com/office/drawing/2014/main" id="{EB664AAE-5AE9-41D7-8346-002B9F445323}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99767" y="301461"/>
            <a:ext cx="4178808" cy="521208"/>
          </a:xfrm>
        </p:spPr>
        <p:txBody>
          <a:bodyPr/>
          <a:lstStyle/>
          <a:p>
            <a:r>
              <a:rPr lang="en-IN" sz="2400" dirty="0">
                <a:ln w="0">
                  <a:solidFill>
                    <a:srgbClr val="0D3047"/>
                  </a:solidFill>
                </a:ln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ndalus" panose="02020603050405020304" pitchFamily="18" charset="-78"/>
                <a:cs typeface="Andalus" panose="02020603050405020304" pitchFamily="18" charset="-78"/>
              </a:rPr>
              <a:t>PRESENTATION STRATEGIES</a:t>
            </a:r>
          </a:p>
          <a:p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98544" y="1362999"/>
            <a:ext cx="2864830" cy="37098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99740" y="1255254"/>
            <a:ext cx="6884126" cy="5262979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b="1" dirty="0"/>
              <a:t>Communicate complex information in simple and interesting ways to keep the audience </a:t>
            </a:r>
            <a:r>
              <a:rPr lang="en-IN" sz="2800" b="1" dirty="0" smtClean="0"/>
              <a:t>engaged</a:t>
            </a:r>
          </a:p>
          <a:p>
            <a:endParaRPr lang="en-IN" sz="28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b="1" dirty="0" smtClean="0"/>
              <a:t>Communicate </a:t>
            </a:r>
            <a:r>
              <a:rPr lang="en-IN" sz="2800" b="1" dirty="0"/>
              <a:t>thoughts and feelings </a:t>
            </a:r>
            <a:r>
              <a:rPr lang="en-IN" sz="2800" b="1" dirty="0" smtClean="0"/>
              <a:t>effectively</a:t>
            </a:r>
          </a:p>
          <a:p>
            <a:endParaRPr lang="en-IN" sz="28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b="1" dirty="0" smtClean="0"/>
              <a:t>Develop self-confidence</a:t>
            </a:r>
          </a:p>
          <a:p>
            <a:endParaRPr lang="en-IN" sz="28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b="1" dirty="0" smtClean="0"/>
              <a:t>Gain </a:t>
            </a:r>
            <a:r>
              <a:rPr lang="en-IN" sz="2800" b="1" dirty="0"/>
              <a:t>real-world skills, such as the ability to present accomplishments and skills during a job </a:t>
            </a:r>
            <a:r>
              <a:rPr lang="en-IN" sz="2800" b="1" dirty="0" smtClean="0"/>
              <a:t>interview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xmlns="" val="130570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894 -2.96296E-6 L -0.47878 0.003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92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reading a book">
            <a:extLst>
              <a:ext uri="{FF2B5EF4-FFF2-40B4-BE49-F238E27FC236}">
                <a16:creationId xmlns:a16="http://schemas.microsoft.com/office/drawing/2014/main" xmlns="" id="{70316739-C7FA-4487-B86B-6CE17B09B0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7209425" cy="6858000"/>
          </a:xfr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C784E4D-7E61-4FDC-AD6A-E38867722409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20</a:t>
            </a:fld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928" r="42566"/>
          <a:stretch/>
        </p:blipFill>
        <p:spPr>
          <a:xfrm>
            <a:off x="8151223" y="0"/>
            <a:ext cx="4040777" cy="6858000"/>
          </a:xfrm>
        </p:spPr>
      </p:pic>
      <p:grpSp>
        <p:nvGrpSpPr>
          <p:cNvPr id="14" name="Group 13" descr="decorative element">
            <a:extLst>
              <a:ext uri="{FF2B5EF4-FFF2-40B4-BE49-F238E27FC236}">
                <a16:creationId xmlns:a16="http://schemas.microsoft.com/office/drawing/2014/main" xmlns="" id="{B96D2D9B-E0B9-499F-9404-108DB59E4502}"/>
              </a:ext>
            </a:extLst>
          </p:cNvPr>
          <p:cNvGrpSpPr/>
          <p:nvPr/>
        </p:nvGrpSpPr>
        <p:grpSpPr>
          <a:xfrm>
            <a:off x="3122024" y="-494916"/>
            <a:ext cx="6165550" cy="7352916"/>
            <a:chOff x="-1826573" y="0"/>
            <a:chExt cx="10502963" cy="6858000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xmlns="" id="{7E2E6584-76E9-4C56-A349-C9CDC96DC5F0}"/>
                </a:ext>
              </a:extLst>
            </p:cNvPr>
            <p:cNvSpPr/>
            <p:nvPr/>
          </p:nvSpPr>
          <p:spPr>
            <a:xfrm>
              <a:off x="-374481" y="0"/>
              <a:ext cx="7598782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Freeform: Shape 9">
              <a:extLst>
                <a:ext uri="{FF2B5EF4-FFF2-40B4-BE49-F238E27FC236}">
                  <a16:creationId xmlns:a16="http://schemas.microsoft.com/office/drawing/2014/main" xmlns="" id="{B73F00D5-E18D-4210-AD3E-3ED73CEE4865}"/>
                </a:ext>
              </a:extLst>
            </p:cNvPr>
            <p:cNvSpPr/>
            <p:nvPr/>
          </p:nvSpPr>
          <p:spPr>
            <a:xfrm flipH="1" flipV="1">
              <a:off x="-1826573" y="461604"/>
              <a:ext cx="10502963" cy="6396396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8" name="Freeform: Shape 9">
            <a:extLst>
              <a:ext uri="{FF2B5EF4-FFF2-40B4-BE49-F238E27FC236}">
                <a16:creationId xmlns:a16="http://schemas.microsoft.com/office/drawing/2014/main" xmlns="" id="{B73F00D5-E18D-4210-AD3E-3ED73CEE4865}"/>
              </a:ext>
            </a:extLst>
          </p:cNvPr>
          <p:cNvSpPr/>
          <p:nvPr/>
        </p:nvSpPr>
        <p:spPr>
          <a:xfrm flipH="1" flipV="1">
            <a:off x="-30832" y="1"/>
            <a:ext cx="4126363" cy="6858000"/>
          </a:xfrm>
          <a:custGeom>
            <a:avLst/>
            <a:gdLst>
              <a:gd name="connsiteX0" fmla="*/ 6957056 w 6957056"/>
              <a:gd name="connsiteY0" fmla="*/ 5892799 h 5892799"/>
              <a:gd name="connsiteX1" fmla="*/ 0 w 6957056"/>
              <a:gd name="connsiteY1" fmla="*/ 5892799 h 5892799"/>
              <a:gd name="connsiteX2" fmla="*/ 1473200 w 6957056"/>
              <a:gd name="connsiteY2" fmla="*/ 0 h 5892799"/>
              <a:gd name="connsiteX3" fmla="*/ 6957056 w 6957056"/>
              <a:gd name="connsiteY3" fmla="*/ 0 h 589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7056" h="5892799">
                <a:moveTo>
                  <a:pt x="6957056" y="5892799"/>
                </a:moveTo>
                <a:lnTo>
                  <a:pt x="0" y="5892799"/>
                </a:lnTo>
                <a:lnTo>
                  <a:pt x="1473200" y="0"/>
                </a:lnTo>
                <a:lnTo>
                  <a:pt x="6957056" y="0"/>
                </a:lnTo>
                <a:close/>
              </a:path>
            </a:pathLst>
          </a:cu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1" name="Rectangle 30" descr="decorative element">
            <a:extLst>
              <a:ext uri="{FF2B5EF4-FFF2-40B4-BE49-F238E27FC236}">
                <a16:creationId xmlns:a16="http://schemas.microsoft.com/office/drawing/2014/main" xmlns="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391137" y="378791"/>
            <a:ext cx="3984232" cy="92333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bg1"/>
                </a:solidFill>
              </a:rPr>
              <a:t>b) </a:t>
            </a:r>
            <a:r>
              <a:rPr lang="en-IN" sz="5400" b="1" dirty="0" smtClean="0"/>
              <a:t>Categorical</a:t>
            </a: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13230" y="1273411"/>
            <a:ext cx="3883106" cy="5113555"/>
          </a:xfrm>
          <a:prstGeom prst="rect">
            <a:avLst/>
          </a:prstGeom>
        </p:spPr>
      </p:pic>
      <p:pic>
        <p:nvPicPr>
          <p:cNvPr id="13" name="Content Placeholder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170" r="38721"/>
          <a:stretch/>
        </p:blipFill>
        <p:spPr>
          <a:xfrm>
            <a:off x="577851" y="378791"/>
            <a:ext cx="387075" cy="86629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xmlns="" val="125652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reading a book">
            <a:extLst>
              <a:ext uri="{FF2B5EF4-FFF2-40B4-BE49-F238E27FC236}">
                <a16:creationId xmlns:a16="http://schemas.microsoft.com/office/drawing/2014/main" xmlns="" id="{70316739-C7FA-4487-B86B-6CE17B09B0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7209425" cy="6858000"/>
          </a:xfr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C784E4D-7E61-4FDC-AD6A-E38867722409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21</a:t>
            </a:fld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928" r="42566"/>
          <a:stretch/>
        </p:blipFill>
        <p:spPr>
          <a:xfrm>
            <a:off x="8151223" y="0"/>
            <a:ext cx="4040777" cy="6858000"/>
          </a:xfrm>
        </p:spPr>
      </p:pic>
      <p:grpSp>
        <p:nvGrpSpPr>
          <p:cNvPr id="14" name="Group 13" descr="decorative element">
            <a:extLst>
              <a:ext uri="{FF2B5EF4-FFF2-40B4-BE49-F238E27FC236}">
                <a16:creationId xmlns:a16="http://schemas.microsoft.com/office/drawing/2014/main" xmlns="" id="{B96D2D9B-E0B9-499F-9404-108DB59E4502}"/>
              </a:ext>
            </a:extLst>
          </p:cNvPr>
          <p:cNvGrpSpPr/>
          <p:nvPr/>
        </p:nvGrpSpPr>
        <p:grpSpPr>
          <a:xfrm>
            <a:off x="3122024" y="-494916"/>
            <a:ext cx="6165550" cy="7352916"/>
            <a:chOff x="-1826573" y="0"/>
            <a:chExt cx="10502963" cy="6858000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xmlns="" id="{7E2E6584-76E9-4C56-A349-C9CDC96DC5F0}"/>
                </a:ext>
              </a:extLst>
            </p:cNvPr>
            <p:cNvSpPr/>
            <p:nvPr/>
          </p:nvSpPr>
          <p:spPr>
            <a:xfrm>
              <a:off x="-374481" y="0"/>
              <a:ext cx="7598782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Freeform: Shape 9">
              <a:extLst>
                <a:ext uri="{FF2B5EF4-FFF2-40B4-BE49-F238E27FC236}">
                  <a16:creationId xmlns:a16="http://schemas.microsoft.com/office/drawing/2014/main" xmlns="" id="{B73F00D5-E18D-4210-AD3E-3ED73CEE4865}"/>
                </a:ext>
              </a:extLst>
            </p:cNvPr>
            <p:cNvSpPr/>
            <p:nvPr/>
          </p:nvSpPr>
          <p:spPr>
            <a:xfrm flipH="1" flipV="1">
              <a:off x="-1826573" y="461604"/>
              <a:ext cx="10502963" cy="6396396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8" name="Freeform: Shape 9">
            <a:extLst>
              <a:ext uri="{FF2B5EF4-FFF2-40B4-BE49-F238E27FC236}">
                <a16:creationId xmlns:a16="http://schemas.microsoft.com/office/drawing/2014/main" xmlns="" id="{B73F00D5-E18D-4210-AD3E-3ED73CEE4865}"/>
              </a:ext>
            </a:extLst>
          </p:cNvPr>
          <p:cNvSpPr/>
          <p:nvPr/>
        </p:nvSpPr>
        <p:spPr>
          <a:xfrm flipH="1" flipV="1">
            <a:off x="-30832" y="1"/>
            <a:ext cx="4126363" cy="6858000"/>
          </a:xfrm>
          <a:custGeom>
            <a:avLst/>
            <a:gdLst>
              <a:gd name="connsiteX0" fmla="*/ 6957056 w 6957056"/>
              <a:gd name="connsiteY0" fmla="*/ 5892799 h 5892799"/>
              <a:gd name="connsiteX1" fmla="*/ 0 w 6957056"/>
              <a:gd name="connsiteY1" fmla="*/ 5892799 h 5892799"/>
              <a:gd name="connsiteX2" fmla="*/ 1473200 w 6957056"/>
              <a:gd name="connsiteY2" fmla="*/ 0 h 5892799"/>
              <a:gd name="connsiteX3" fmla="*/ 6957056 w 6957056"/>
              <a:gd name="connsiteY3" fmla="*/ 0 h 589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7056" h="5892799">
                <a:moveTo>
                  <a:pt x="6957056" y="5892799"/>
                </a:moveTo>
                <a:lnTo>
                  <a:pt x="0" y="5892799"/>
                </a:lnTo>
                <a:lnTo>
                  <a:pt x="1473200" y="0"/>
                </a:lnTo>
                <a:lnTo>
                  <a:pt x="6957056" y="0"/>
                </a:lnTo>
                <a:close/>
              </a:path>
            </a:pathLst>
          </a:cu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1" name="Rectangle 30" descr="decorative element">
            <a:extLst>
              <a:ext uri="{FF2B5EF4-FFF2-40B4-BE49-F238E27FC236}">
                <a16:creationId xmlns:a16="http://schemas.microsoft.com/office/drawing/2014/main" xmlns="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106543" y="621288"/>
            <a:ext cx="5504777" cy="92333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bg1"/>
                </a:solidFill>
              </a:rPr>
              <a:t>c) </a:t>
            </a:r>
            <a:r>
              <a:rPr lang="en-IN" sz="5400" b="1" dirty="0" smtClean="0"/>
              <a:t>Cause </a:t>
            </a:r>
            <a:r>
              <a:rPr lang="en-IN" sz="5400" b="1" dirty="0"/>
              <a:t>and effect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643" y="1803287"/>
            <a:ext cx="9287826" cy="4643913"/>
          </a:xfrm>
          <a:prstGeom prst="rect">
            <a:avLst/>
          </a:prstGeom>
        </p:spPr>
      </p:pic>
      <p:pic>
        <p:nvPicPr>
          <p:cNvPr id="13" name="Content Placeholder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170" r="38721"/>
          <a:stretch/>
        </p:blipFill>
        <p:spPr>
          <a:xfrm>
            <a:off x="566291" y="649807"/>
            <a:ext cx="387075" cy="86629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xmlns="" val="244611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reading a book">
            <a:extLst>
              <a:ext uri="{FF2B5EF4-FFF2-40B4-BE49-F238E27FC236}">
                <a16:creationId xmlns:a16="http://schemas.microsoft.com/office/drawing/2014/main" xmlns="" id="{70316739-C7FA-4487-B86B-6CE17B09B0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7209425" cy="6858000"/>
          </a:xfr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C784E4D-7E61-4FDC-AD6A-E38867722409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22</a:t>
            </a:fld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928" r="42566"/>
          <a:stretch/>
        </p:blipFill>
        <p:spPr>
          <a:xfrm>
            <a:off x="8151223" y="0"/>
            <a:ext cx="4040777" cy="6858000"/>
          </a:xfrm>
        </p:spPr>
      </p:pic>
      <p:grpSp>
        <p:nvGrpSpPr>
          <p:cNvPr id="14" name="Group 13" descr="decorative element">
            <a:extLst>
              <a:ext uri="{FF2B5EF4-FFF2-40B4-BE49-F238E27FC236}">
                <a16:creationId xmlns:a16="http://schemas.microsoft.com/office/drawing/2014/main" xmlns="" id="{B96D2D9B-E0B9-499F-9404-108DB59E4502}"/>
              </a:ext>
            </a:extLst>
          </p:cNvPr>
          <p:cNvGrpSpPr/>
          <p:nvPr/>
        </p:nvGrpSpPr>
        <p:grpSpPr>
          <a:xfrm>
            <a:off x="3122024" y="-494916"/>
            <a:ext cx="6165550" cy="7352916"/>
            <a:chOff x="-1826573" y="0"/>
            <a:chExt cx="10502963" cy="6858000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xmlns="" id="{7E2E6584-76E9-4C56-A349-C9CDC96DC5F0}"/>
                </a:ext>
              </a:extLst>
            </p:cNvPr>
            <p:cNvSpPr/>
            <p:nvPr/>
          </p:nvSpPr>
          <p:spPr>
            <a:xfrm>
              <a:off x="-374481" y="0"/>
              <a:ext cx="7598782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Freeform: Shape 9">
              <a:extLst>
                <a:ext uri="{FF2B5EF4-FFF2-40B4-BE49-F238E27FC236}">
                  <a16:creationId xmlns:a16="http://schemas.microsoft.com/office/drawing/2014/main" xmlns="" id="{B73F00D5-E18D-4210-AD3E-3ED73CEE4865}"/>
                </a:ext>
              </a:extLst>
            </p:cNvPr>
            <p:cNvSpPr/>
            <p:nvPr/>
          </p:nvSpPr>
          <p:spPr>
            <a:xfrm flipH="1" flipV="1">
              <a:off x="-1826573" y="461604"/>
              <a:ext cx="10502963" cy="6396396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8" name="Freeform: Shape 9">
            <a:extLst>
              <a:ext uri="{FF2B5EF4-FFF2-40B4-BE49-F238E27FC236}">
                <a16:creationId xmlns:a16="http://schemas.microsoft.com/office/drawing/2014/main" xmlns="" id="{B73F00D5-E18D-4210-AD3E-3ED73CEE4865}"/>
              </a:ext>
            </a:extLst>
          </p:cNvPr>
          <p:cNvSpPr/>
          <p:nvPr/>
        </p:nvSpPr>
        <p:spPr>
          <a:xfrm flipH="1" flipV="1">
            <a:off x="-30832" y="1"/>
            <a:ext cx="4126363" cy="6858000"/>
          </a:xfrm>
          <a:custGeom>
            <a:avLst/>
            <a:gdLst>
              <a:gd name="connsiteX0" fmla="*/ 6957056 w 6957056"/>
              <a:gd name="connsiteY0" fmla="*/ 5892799 h 5892799"/>
              <a:gd name="connsiteX1" fmla="*/ 0 w 6957056"/>
              <a:gd name="connsiteY1" fmla="*/ 5892799 h 5892799"/>
              <a:gd name="connsiteX2" fmla="*/ 1473200 w 6957056"/>
              <a:gd name="connsiteY2" fmla="*/ 0 h 5892799"/>
              <a:gd name="connsiteX3" fmla="*/ 6957056 w 6957056"/>
              <a:gd name="connsiteY3" fmla="*/ 0 h 589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7056" h="5892799">
                <a:moveTo>
                  <a:pt x="6957056" y="5892799"/>
                </a:moveTo>
                <a:lnTo>
                  <a:pt x="0" y="5892799"/>
                </a:lnTo>
                <a:lnTo>
                  <a:pt x="1473200" y="0"/>
                </a:lnTo>
                <a:lnTo>
                  <a:pt x="6957056" y="0"/>
                </a:lnTo>
                <a:close/>
              </a:path>
            </a:pathLst>
          </a:cu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1" name="Rectangle 30" descr="decorative element">
            <a:extLst>
              <a:ext uri="{FF2B5EF4-FFF2-40B4-BE49-F238E27FC236}">
                <a16:creationId xmlns:a16="http://schemas.microsoft.com/office/drawing/2014/main" xmlns="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123857" y="471946"/>
            <a:ext cx="5746060" cy="92333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bg1"/>
                </a:solidFill>
              </a:rPr>
              <a:t>d) </a:t>
            </a:r>
            <a:r>
              <a:rPr lang="en-IN" sz="5400" b="1" dirty="0" smtClean="0"/>
              <a:t>Problem-solution </a:t>
            </a:r>
            <a:endParaRPr lang="en-IN" sz="5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51344" y="1478483"/>
            <a:ext cx="4747460" cy="4794069"/>
          </a:xfrm>
          <a:prstGeom prst="rect">
            <a:avLst/>
          </a:prstGeom>
        </p:spPr>
      </p:pic>
      <p:pic>
        <p:nvPicPr>
          <p:cNvPr id="13" name="Content Placeholder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170" r="38721"/>
          <a:stretch/>
        </p:blipFill>
        <p:spPr>
          <a:xfrm>
            <a:off x="562134" y="528984"/>
            <a:ext cx="387075" cy="86629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xmlns="" val="172471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reading a book">
            <a:extLst>
              <a:ext uri="{FF2B5EF4-FFF2-40B4-BE49-F238E27FC236}">
                <a16:creationId xmlns:a16="http://schemas.microsoft.com/office/drawing/2014/main" xmlns="" id="{70316739-C7FA-4487-B86B-6CE17B09B0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7209425" cy="6858000"/>
          </a:xfr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C784E4D-7E61-4FDC-AD6A-E38867722409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23</a:t>
            </a:fld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928" r="42566"/>
          <a:stretch/>
        </p:blipFill>
        <p:spPr>
          <a:xfrm>
            <a:off x="8151223" y="0"/>
            <a:ext cx="4040777" cy="6858000"/>
          </a:xfrm>
        </p:spPr>
      </p:pic>
      <p:grpSp>
        <p:nvGrpSpPr>
          <p:cNvPr id="14" name="Group 13" descr="decorative element">
            <a:extLst>
              <a:ext uri="{FF2B5EF4-FFF2-40B4-BE49-F238E27FC236}">
                <a16:creationId xmlns:a16="http://schemas.microsoft.com/office/drawing/2014/main" xmlns="" id="{B96D2D9B-E0B9-499F-9404-108DB59E4502}"/>
              </a:ext>
            </a:extLst>
          </p:cNvPr>
          <p:cNvGrpSpPr/>
          <p:nvPr/>
        </p:nvGrpSpPr>
        <p:grpSpPr>
          <a:xfrm>
            <a:off x="3122024" y="-494916"/>
            <a:ext cx="6165550" cy="7352916"/>
            <a:chOff x="-1826573" y="0"/>
            <a:chExt cx="10502963" cy="6858000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xmlns="" id="{7E2E6584-76E9-4C56-A349-C9CDC96DC5F0}"/>
                </a:ext>
              </a:extLst>
            </p:cNvPr>
            <p:cNvSpPr/>
            <p:nvPr/>
          </p:nvSpPr>
          <p:spPr>
            <a:xfrm>
              <a:off x="-374481" y="0"/>
              <a:ext cx="7598782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Freeform: Shape 9">
              <a:extLst>
                <a:ext uri="{FF2B5EF4-FFF2-40B4-BE49-F238E27FC236}">
                  <a16:creationId xmlns:a16="http://schemas.microsoft.com/office/drawing/2014/main" xmlns="" id="{B73F00D5-E18D-4210-AD3E-3ED73CEE4865}"/>
                </a:ext>
              </a:extLst>
            </p:cNvPr>
            <p:cNvSpPr/>
            <p:nvPr/>
          </p:nvSpPr>
          <p:spPr>
            <a:xfrm flipH="1" flipV="1">
              <a:off x="-1826573" y="461604"/>
              <a:ext cx="10502963" cy="6396396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8" name="Freeform: Shape 9">
            <a:extLst>
              <a:ext uri="{FF2B5EF4-FFF2-40B4-BE49-F238E27FC236}">
                <a16:creationId xmlns:a16="http://schemas.microsoft.com/office/drawing/2014/main" xmlns="" id="{B73F00D5-E18D-4210-AD3E-3ED73CEE4865}"/>
              </a:ext>
            </a:extLst>
          </p:cNvPr>
          <p:cNvSpPr/>
          <p:nvPr/>
        </p:nvSpPr>
        <p:spPr>
          <a:xfrm flipH="1" flipV="1">
            <a:off x="-30832" y="1"/>
            <a:ext cx="4126363" cy="6858000"/>
          </a:xfrm>
          <a:custGeom>
            <a:avLst/>
            <a:gdLst>
              <a:gd name="connsiteX0" fmla="*/ 6957056 w 6957056"/>
              <a:gd name="connsiteY0" fmla="*/ 5892799 h 5892799"/>
              <a:gd name="connsiteX1" fmla="*/ 0 w 6957056"/>
              <a:gd name="connsiteY1" fmla="*/ 5892799 h 5892799"/>
              <a:gd name="connsiteX2" fmla="*/ 1473200 w 6957056"/>
              <a:gd name="connsiteY2" fmla="*/ 0 h 5892799"/>
              <a:gd name="connsiteX3" fmla="*/ 6957056 w 6957056"/>
              <a:gd name="connsiteY3" fmla="*/ 0 h 589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7056" h="5892799">
                <a:moveTo>
                  <a:pt x="6957056" y="5892799"/>
                </a:moveTo>
                <a:lnTo>
                  <a:pt x="0" y="5892799"/>
                </a:lnTo>
                <a:lnTo>
                  <a:pt x="1473200" y="0"/>
                </a:lnTo>
                <a:lnTo>
                  <a:pt x="6957056" y="0"/>
                </a:lnTo>
                <a:close/>
              </a:path>
            </a:pathLst>
          </a:cu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1" name="Rectangle 30" descr="decorative element">
            <a:extLst>
              <a:ext uri="{FF2B5EF4-FFF2-40B4-BE49-F238E27FC236}">
                <a16:creationId xmlns:a16="http://schemas.microsoft.com/office/drawing/2014/main" xmlns="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056597" y="592769"/>
            <a:ext cx="7716984" cy="92333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bg1"/>
                </a:solidFill>
              </a:rPr>
              <a:t>e) </a:t>
            </a:r>
            <a:r>
              <a:rPr lang="en-IN" sz="5400" b="1" dirty="0" smtClean="0"/>
              <a:t>Contrast </a:t>
            </a:r>
            <a:r>
              <a:rPr lang="en-IN" sz="5400" b="1" dirty="0"/>
              <a:t>and comparison</a:t>
            </a:r>
            <a:endParaRPr lang="en-GB" sz="5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45668" y="91439"/>
            <a:ext cx="5300663" cy="7119257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170" r="38721"/>
          <a:stretch/>
        </p:blipFill>
        <p:spPr>
          <a:xfrm>
            <a:off x="566291" y="649807"/>
            <a:ext cx="387075" cy="86629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xmlns="" val="323842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C784E4D-7E61-4FDC-AD6A-E38867722409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24</a:t>
            </a:fld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928" r="42566"/>
          <a:stretch/>
        </p:blipFill>
        <p:spPr>
          <a:xfrm>
            <a:off x="7641771" y="0"/>
            <a:ext cx="4550229" cy="6858000"/>
          </a:xfrm>
        </p:spPr>
      </p:pic>
      <p:sp>
        <p:nvSpPr>
          <p:cNvPr id="28" name="Freeform: Shape 9">
            <a:extLst>
              <a:ext uri="{FF2B5EF4-FFF2-40B4-BE49-F238E27FC236}">
                <a16:creationId xmlns:a16="http://schemas.microsoft.com/office/drawing/2014/main" xmlns="" id="{B73F00D5-E18D-4210-AD3E-3ED73CEE4865}"/>
              </a:ext>
            </a:extLst>
          </p:cNvPr>
          <p:cNvSpPr/>
          <p:nvPr/>
        </p:nvSpPr>
        <p:spPr>
          <a:xfrm flipH="1" flipV="1">
            <a:off x="-1" y="0"/>
            <a:ext cx="9692640" cy="6858000"/>
          </a:xfrm>
          <a:custGeom>
            <a:avLst/>
            <a:gdLst>
              <a:gd name="connsiteX0" fmla="*/ 6957056 w 6957056"/>
              <a:gd name="connsiteY0" fmla="*/ 5892799 h 5892799"/>
              <a:gd name="connsiteX1" fmla="*/ 0 w 6957056"/>
              <a:gd name="connsiteY1" fmla="*/ 5892799 h 5892799"/>
              <a:gd name="connsiteX2" fmla="*/ 1473200 w 6957056"/>
              <a:gd name="connsiteY2" fmla="*/ 0 h 5892799"/>
              <a:gd name="connsiteX3" fmla="*/ 6957056 w 6957056"/>
              <a:gd name="connsiteY3" fmla="*/ 0 h 589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7056" h="5892799">
                <a:moveTo>
                  <a:pt x="6957056" y="5892799"/>
                </a:moveTo>
                <a:lnTo>
                  <a:pt x="0" y="5892799"/>
                </a:lnTo>
                <a:lnTo>
                  <a:pt x="1473200" y="0"/>
                </a:lnTo>
                <a:lnTo>
                  <a:pt x="6957056" y="0"/>
                </a:lnTo>
                <a:close/>
              </a:path>
            </a:pathLst>
          </a:cu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1" name="Rectangle 30" descr="decorative element">
            <a:extLst>
              <a:ext uri="{FF2B5EF4-FFF2-40B4-BE49-F238E27FC236}">
                <a16:creationId xmlns:a16="http://schemas.microsoft.com/office/drawing/2014/main" xmlns="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itle 33">
            <a:extLst>
              <a:ext uri="{FF2B5EF4-FFF2-40B4-BE49-F238E27FC236}">
                <a16:creationId xmlns:a16="http://schemas.microsoft.com/office/drawing/2014/main" xmlns="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197" y="848405"/>
            <a:ext cx="5677118" cy="808591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r>
              <a:rPr lang="en-GB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r>
              <a:rPr lang="en-GB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GB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 Placeholder 34">
            <a:extLst>
              <a:ext uri="{FF2B5EF4-FFF2-40B4-BE49-F238E27FC236}">
                <a16:creationId xmlns:a16="http://schemas.microsoft.com/office/drawing/2014/main" xmlns="" id="{3F200E92-5A1F-40B7-AE02-46929BC459E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02163" y="2299172"/>
            <a:ext cx="7693286" cy="389017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I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 </a:t>
            </a:r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contains brief summary of the points which are discussed in the body</a:t>
            </a:r>
            <a:r>
              <a:rPr lang="en-I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>
              <a:buNone/>
            </a:pPr>
            <a:endParaRPr lang="en-IN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I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ppropriate </a:t>
            </a:r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words should be used to conclude the topic.</a:t>
            </a:r>
            <a:endParaRPr lang="en-GB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3779" y="352729"/>
            <a:ext cx="1531256" cy="142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7740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group of students running">
            <a:extLst>
              <a:ext uri="{FF2B5EF4-FFF2-40B4-BE49-F238E27FC236}">
                <a16:creationId xmlns:a16="http://schemas.microsoft.com/office/drawing/2014/main" xmlns="" id="{AEEE5BA3-06F1-4026-A0BB-B08891F46E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sp>
        <p:nvSpPr>
          <p:cNvPr id="15" name="Oval 14" descr="decorative element">
            <a:extLst>
              <a:ext uri="{FF2B5EF4-FFF2-40B4-BE49-F238E27FC236}">
                <a16:creationId xmlns:a16="http://schemas.microsoft.com/office/drawing/2014/main" xmlns="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D803F682-0E68-4ECD-A92D-F73743FF2E60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25</a:t>
            </a:fld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619" t="381" r="31676" b="-381"/>
          <a:stretch/>
        </p:blipFill>
        <p:spPr/>
      </p:pic>
      <p:grpSp>
        <p:nvGrpSpPr>
          <p:cNvPr id="14" name="Group 13" descr="decorative element">
            <a:extLst>
              <a:ext uri="{FF2B5EF4-FFF2-40B4-BE49-F238E27FC236}">
                <a16:creationId xmlns:a16="http://schemas.microsoft.com/office/drawing/2014/main" xmlns="" id="{B96D2D9B-E0B9-499F-9404-108DB59E4502}"/>
              </a:ext>
            </a:extLst>
          </p:cNvPr>
          <p:cNvGrpSpPr/>
          <p:nvPr/>
        </p:nvGrpSpPr>
        <p:grpSpPr>
          <a:xfrm>
            <a:off x="6625" y="-170547"/>
            <a:ext cx="11420122" cy="6858000"/>
            <a:chOff x="0" y="0"/>
            <a:chExt cx="11420122" cy="6858000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xmlns="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Freeform: Shape 9">
              <a:extLst>
                <a:ext uri="{FF2B5EF4-FFF2-40B4-BE49-F238E27FC236}">
                  <a16:creationId xmlns:a16="http://schemas.microsoft.com/office/drawing/2014/main" xmlns="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4" name="Freeform: Shape 12">
              <a:extLst>
                <a:ext uri="{FF2B5EF4-FFF2-40B4-BE49-F238E27FC236}">
                  <a16:creationId xmlns:a16="http://schemas.microsoft.com/office/drawing/2014/main" xmlns="" id="{C6577883-A694-450C-A2C7-C9C8A85D9915}"/>
                </a:ext>
              </a:extLst>
            </p:cNvPr>
            <p:cNvSpPr/>
            <p:nvPr/>
          </p:nvSpPr>
          <p:spPr>
            <a:xfrm flipH="1" flipV="1">
              <a:off x="100482" y="541962"/>
              <a:ext cx="11319640" cy="1549361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5" name="Title 30">
            <a:extLst>
              <a:ext uri="{FF2B5EF4-FFF2-40B4-BE49-F238E27FC236}">
                <a16:creationId xmlns:a16="http://schemas.microsoft.com/office/drawing/2014/main" xmlns="" id="{9284195F-D106-45D8-ABAA-959FA68948B0}"/>
              </a:ext>
            </a:extLst>
          </p:cNvPr>
          <p:cNvSpPr txBox="1">
            <a:spLocks/>
          </p:cNvSpPr>
          <p:nvPr/>
        </p:nvSpPr>
        <p:spPr>
          <a:xfrm>
            <a:off x="-40900" y="22423"/>
            <a:ext cx="11347319" cy="1608725"/>
          </a:xfrm>
          <a:prstGeom prst="rect">
            <a:avLst/>
          </a:prstGeom>
        </p:spPr>
        <p:txBody>
          <a:bodyPr vert="horz" lIns="0" tIns="45720" rIns="0" bIns="45720" rtlCol="0" anchor="b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3600" dirty="0" smtClean="0"/>
              <a:t>The following are the main points that will help you to make effective presentation :-</a:t>
            </a:r>
            <a:endParaRPr lang="en-IN" sz="3600" dirty="0"/>
          </a:p>
        </p:txBody>
      </p:sp>
      <p:sp>
        <p:nvSpPr>
          <p:cNvPr id="26" name="Rectangle 25"/>
          <p:cNvSpPr/>
          <p:nvPr/>
        </p:nvSpPr>
        <p:spPr>
          <a:xfrm>
            <a:off x="122700" y="2228671"/>
            <a:ext cx="61619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bg1"/>
                </a:solidFill>
              </a:rPr>
              <a:t>4. Preparing </a:t>
            </a:r>
            <a:r>
              <a:rPr lang="en-IN" sz="3600" b="1" dirty="0">
                <a:solidFill>
                  <a:schemeClr val="bg1"/>
                </a:solidFill>
              </a:rPr>
              <a:t>an outline of </a:t>
            </a:r>
            <a:r>
              <a:rPr lang="en-IN" sz="3600" b="1" dirty="0" smtClean="0">
                <a:solidFill>
                  <a:schemeClr val="bg1"/>
                </a:solidFill>
              </a:rPr>
              <a:t>the </a:t>
            </a:r>
            <a:r>
              <a:rPr lang="en-IN" sz="3600" b="1" dirty="0">
                <a:solidFill>
                  <a:schemeClr val="bg1"/>
                </a:solidFill>
              </a:rPr>
              <a:t>presentation </a:t>
            </a:r>
          </a:p>
        </p:txBody>
      </p:sp>
      <p:sp>
        <p:nvSpPr>
          <p:cNvPr id="28" name="Rectangle 27" descr="decorative element">
            <a:extLst>
              <a:ext uri="{FF2B5EF4-FFF2-40B4-BE49-F238E27FC236}">
                <a16:creationId xmlns:a16="http://schemas.microsoft.com/office/drawing/2014/main" xmlns="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0900" y="3423716"/>
            <a:ext cx="2276476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76529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  <p:bldP spid="25" grpId="0"/>
      <p:bldP spid="26" grpId="0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group of students running">
            <a:extLst>
              <a:ext uri="{FF2B5EF4-FFF2-40B4-BE49-F238E27FC236}">
                <a16:creationId xmlns:a16="http://schemas.microsoft.com/office/drawing/2014/main" xmlns="" id="{AEEE5BA3-06F1-4026-A0BB-B08891F46E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sp>
        <p:nvSpPr>
          <p:cNvPr id="15" name="Oval 14" descr="decorative element">
            <a:extLst>
              <a:ext uri="{FF2B5EF4-FFF2-40B4-BE49-F238E27FC236}">
                <a16:creationId xmlns:a16="http://schemas.microsoft.com/office/drawing/2014/main" xmlns="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D803F682-0E68-4ECD-A92D-F73743FF2E60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26</a:t>
            </a:fld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619" t="381" r="31676" b="-381"/>
          <a:stretch/>
        </p:blipFill>
        <p:spPr/>
      </p:pic>
      <p:sp>
        <p:nvSpPr>
          <p:cNvPr id="17" name="Rectangle 16" descr="decorative element">
            <a:extLst>
              <a:ext uri="{FF2B5EF4-FFF2-40B4-BE49-F238E27FC236}">
                <a16:creationId xmlns:a16="http://schemas.microsoft.com/office/drawing/2014/main" xmlns="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18" name="Group 17" descr="decorative element">
            <a:extLst>
              <a:ext uri="{FF2B5EF4-FFF2-40B4-BE49-F238E27FC236}">
                <a16:creationId xmlns:a16="http://schemas.microsoft.com/office/drawing/2014/main" xmlns="" id="{E7969C14-1078-4610-9BC5-74119C9B87BE}"/>
              </a:ext>
            </a:extLst>
          </p:cNvPr>
          <p:cNvGrpSpPr/>
          <p:nvPr/>
        </p:nvGrpSpPr>
        <p:grpSpPr>
          <a:xfrm>
            <a:off x="-1" y="2847703"/>
            <a:ext cx="8087305" cy="3508057"/>
            <a:chOff x="0" y="3808320"/>
            <a:chExt cx="7833208" cy="2547440"/>
          </a:xfrm>
          <a:solidFill>
            <a:srgbClr val="EDF3F5"/>
          </a:solidFill>
        </p:grpSpPr>
        <p:sp>
          <p:nvSpPr>
            <p:cNvPr id="19" name="Freeform: Shape 9">
              <a:extLst>
                <a:ext uri="{FF2B5EF4-FFF2-40B4-BE49-F238E27FC236}">
                  <a16:creationId xmlns:a16="http://schemas.microsoft.com/office/drawing/2014/main" xmlns="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0" name="Freeform: Shape 10">
              <a:extLst>
                <a:ext uri="{FF2B5EF4-FFF2-40B4-BE49-F238E27FC236}">
                  <a16:creationId xmlns:a16="http://schemas.microsoft.com/office/drawing/2014/main" xmlns="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1" name="Text Placeholder 33">
            <a:extLst>
              <a:ext uri="{FF2B5EF4-FFF2-40B4-BE49-F238E27FC236}">
                <a16:creationId xmlns:a16="http://schemas.microsoft.com/office/drawing/2014/main" xmlns="" id="{859D862E-AE8E-482F-9E23-3C096FF03E54}"/>
              </a:ext>
            </a:extLst>
          </p:cNvPr>
          <p:cNvSpPr txBox="1">
            <a:spLocks/>
          </p:cNvSpPr>
          <p:nvPr/>
        </p:nvSpPr>
        <p:spPr>
          <a:xfrm>
            <a:off x="145198" y="3056578"/>
            <a:ext cx="7942106" cy="267121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400" b="1" dirty="0" smtClean="0"/>
              <a:t>Preparing an outline is a mechanical framework in which the contents of presentation arranged in order to deliver. </a:t>
            </a:r>
          </a:p>
        </p:txBody>
      </p:sp>
    </p:spTree>
    <p:extLst>
      <p:ext uri="{BB962C8B-B14F-4D97-AF65-F5344CB8AC3E}">
        <p14:creationId xmlns:p14="http://schemas.microsoft.com/office/powerpoint/2010/main" xmlns="" val="167822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group of students running">
            <a:extLst>
              <a:ext uri="{FF2B5EF4-FFF2-40B4-BE49-F238E27FC236}">
                <a16:creationId xmlns:a16="http://schemas.microsoft.com/office/drawing/2014/main" xmlns="" id="{AEEE5BA3-06F1-4026-A0BB-B08891F46E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sp>
        <p:nvSpPr>
          <p:cNvPr id="15" name="Oval 14" descr="decorative element">
            <a:extLst>
              <a:ext uri="{FF2B5EF4-FFF2-40B4-BE49-F238E27FC236}">
                <a16:creationId xmlns:a16="http://schemas.microsoft.com/office/drawing/2014/main" xmlns="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D803F682-0E68-4ECD-A92D-F73743FF2E60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27</a:t>
            </a:fld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619" t="381" r="31676" b="-381"/>
          <a:stretch/>
        </p:blipFill>
        <p:spPr/>
      </p:pic>
      <p:sp>
        <p:nvSpPr>
          <p:cNvPr id="17" name="Rectangle 16" descr="decorative element">
            <a:extLst>
              <a:ext uri="{FF2B5EF4-FFF2-40B4-BE49-F238E27FC236}">
                <a16:creationId xmlns:a16="http://schemas.microsoft.com/office/drawing/2014/main" xmlns="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18" name="Group 17" descr="decorative element">
            <a:extLst>
              <a:ext uri="{FF2B5EF4-FFF2-40B4-BE49-F238E27FC236}">
                <a16:creationId xmlns:a16="http://schemas.microsoft.com/office/drawing/2014/main" xmlns="" id="{E7969C14-1078-4610-9BC5-74119C9B87BE}"/>
              </a:ext>
            </a:extLst>
          </p:cNvPr>
          <p:cNvGrpSpPr/>
          <p:nvPr/>
        </p:nvGrpSpPr>
        <p:grpSpPr>
          <a:xfrm>
            <a:off x="-1" y="2847703"/>
            <a:ext cx="8294915" cy="3508057"/>
            <a:chOff x="0" y="3808320"/>
            <a:chExt cx="7833208" cy="2547440"/>
          </a:xfrm>
          <a:solidFill>
            <a:srgbClr val="EDF3F5"/>
          </a:solidFill>
        </p:grpSpPr>
        <p:sp>
          <p:nvSpPr>
            <p:cNvPr id="19" name="Freeform: Shape 9">
              <a:extLst>
                <a:ext uri="{FF2B5EF4-FFF2-40B4-BE49-F238E27FC236}">
                  <a16:creationId xmlns:a16="http://schemas.microsoft.com/office/drawing/2014/main" xmlns="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0" name="Freeform: Shape 10">
              <a:extLst>
                <a:ext uri="{FF2B5EF4-FFF2-40B4-BE49-F238E27FC236}">
                  <a16:creationId xmlns:a16="http://schemas.microsoft.com/office/drawing/2014/main" xmlns="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1" name="Text Placeholder 33">
            <a:extLst>
              <a:ext uri="{FF2B5EF4-FFF2-40B4-BE49-F238E27FC236}">
                <a16:creationId xmlns:a16="http://schemas.microsoft.com/office/drawing/2014/main" xmlns="" id="{859D862E-AE8E-482F-9E23-3C096FF03E54}"/>
              </a:ext>
            </a:extLst>
          </p:cNvPr>
          <p:cNvSpPr txBox="1">
            <a:spLocks/>
          </p:cNvSpPr>
          <p:nvPr/>
        </p:nvSpPr>
        <p:spPr>
          <a:xfrm>
            <a:off x="105558" y="3056578"/>
            <a:ext cx="7431710" cy="267121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400" b="1" dirty="0" smtClean="0"/>
              <a:t>An outline serves as a guide to show the speaker the right path for the presentation. .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xmlns="" val="347337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group of students running">
            <a:extLst>
              <a:ext uri="{FF2B5EF4-FFF2-40B4-BE49-F238E27FC236}">
                <a16:creationId xmlns:a16="http://schemas.microsoft.com/office/drawing/2014/main" xmlns="" id="{AEEE5BA3-06F1-4026-A0BB-B08891F46E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sp>
        <p:nvSpPr>
          <p:cNvPr id="15" name="Oval 14" descr="decorative element">
            <a:extLst>
              <a:ext uri="{FF2B5EF4-FFF2-40B4-BE49-F238E27FC236}">
                <a16:creationId xmlns:a16="http://schemas.microsoft.com/office/drawing/2014/main" xmlns="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D803F682-0E68-4ECD-A92D-F73743FF2E60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28</a:t>
            </a:fld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619" t="381" r="31676" b="-381"/>
          <a:stretch/>
        </p:blipFill>
        <p:spPr/>
      </p:pic>
      <p:sp>
        <p:nvSpPr>
          <p:cNvPr id="17" name="Rectangle 16" descr="decorative element">
            <a:extLst>
              <a:ext uri="{FF2B5EF4-FFF2-40B4-BE49-F238E27FC236}">
                <a16:creationId xmlns:a16="http://schemas.microsoft.com/office/drawing/2014/main" xmlns="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18" name="Group 17" descr="decorative element">
            <a:extLst>
              <a:ext uri="{FF2B5EF4-FFF2-40B4-BE49-F238E27FC236}">
                <a16:creationId xmlns:a16="http://schemas.microsoft.com/office/drawing/2014/main" xmlns="" id="{E7969C14-1078-4610-9BC5-74119C9B87BE}"/>
              </a:ext>
            </a:extLst>
          </p:cNvPr>
          <p:cNvGrpSpPr/>
          <p:nvPr/>
        </p:nvGrpSpPr>
        <p:grpSpPr>
          <a:xfrm>
            <a:off x="0" y="2847703"/>
            <a:ext cx="8634550" cy="3508057"/>
            <a:chOff x="0" y="3808320"/>
            <a:chExt cx="7833208" cy="2547440"/>
          </a:xfrm>
          <a:solidFill>
            <a:srgbClr val="EDF3F5"/>
          </a:solidFill>
        </p:grpSpPr>
        <p:sp>
          <p:nvSpPr>
            <p:cNvPr id="19" name="Freeform: Shape 9">
              <a:extLst>
                <a:ext uri="{FF2B5EF4-FFF2-40B4-BE49-F238E27FC236}">
                  <a16:creationId xmlns:a16="http://schemas.microsoft.com/office/drawing/2014/main" xmlns="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0" name="Freeform: Shape 10">
              <a:extLst>
                <a:ext uri="{FF2B5EF4-FFF2-40B4-BE49-F238E27FC236}">
                  <a16:creationId xmlns:a16="http://schemas.microsoft.com/office/drawing/2014/main" xmlns="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1" name="Text Placeholder 33">
            <a:extLst>
              <a:ext uri="{FF2B5EF4-FFF2-40B4-BE49-F238E27FC236}">
                <a16:creationId xmlns:a16="http://schemas.microsoft.com/office/drawing/2014/main" xmlns="" id="{859D862E-AE8E-482F-9E23-3C096FF03E54}"/>
              </a:ext>
            </a:extLst>
          </p:cNvPr>
          <p:cNvSpPr txBox="1">
            <a:spLocks/>
          </p:cNvSpPr>
          <p:nvPr/>
        </p:nvSpPr>
        <p:spPr>
          <a:xfrm>
            <a:off x="173632" y="2958879"/>
            <a:ext cx="7703271" cy="325949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400" b="1" dirty="0" smtClean="0"/>
              <a:t>Knowing the outlined sequence like Introducing, body and content well in advance gives the speak the confidence to control his or her speech anxiety.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xmlns="" val="289801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oy walking with a bookbag and bike">
            <a:extLst>
              <a:ext uri="{FF2B5EF4-FFF2-40B4-BE49-F238E27FC236}">
                <a16:creationId xmlns:a16="http://schemas.microsoft.com/office/drawing/2014/main" xmlns="" id="{3111B687-3781-4457-A624-86311FC690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5911746" y="0"/>
            <a:ext cx="6280254" cy="6858000"/>
          </a:xfrm>
        </p:spPr>
      </p:pic>
      <p:sp>
        <p:nvSpPr>
          <p:cNvPr id="14" name="Rectangle 13" descr="decorative element">
            <a:extLst>
              <a:ext uri="{FF2B5EF4-FFF2-40B4-BE49-F238E27FC236}">
                <a16:creationId xmlns:a16="http://schemas.microsoft.com/office/drawing/2014/main" xmlns="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Oval 14" descr="decorative element">
            <a:extLst>
              <a:ext uri="{FF2B5EF4-FFF2-40B4-BE49-F238E27FC236}">
                <a16:creationId xmlns:a16="http://schemas.microsoft.com/office/drawing/2014/main" xmlns="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79161314-0A22-4109-A2B1-41E87EFE1E18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29</a:t>
            </a:fld>
            <a:endParaRPr lang="en-GB" sz="1200" dirty="0">
              <a:solidFill>
                <a:schemeClr val="bg1"/>
              </a:solidFill>
            </a:endParaRPr>
          </a:p>
        </p:txBody>
      </p:sp>
      <p:grpSp>
        <p:nvGrpSpPr>
          <p:cNvPr id="16" name="Group 15" descr="decorative element">
            <a:extLst>
              <a:ext uri="{FF2B5EF4-FFF2-40B4-BE49-F238E27FC236}">
                <a16:creationId xmlns:a16="http://schemas.microsoft.com/office/drawing/2014/main" xmlns="" id="{EB664AAE-5AE9-41D7-8346-002B9F445323}"/>
              </a:ext>
            </a:extLst>
          </p:cNvPr>
          <p:cNvGrpSpPr/>
          <p:nvPr/>
        </p:nvGrpSpPr>
        <p:grpSpPr>
          <a:xfrm>
            <a:off x="28720" y="0"/>
            <a:ext cx="12315679" cy="6858000"/>
            <a:chOff x="-3741" y="0"/>
            <a:chExt cx="10705026" cy="6858000"/>
          </a:xfrm>
        </p:grpSpPr>
        <p:sp>
          <p:nvSpPr>
            <p:cNvPr id="18" name="Freeform: Shape 10">
              <a:extLst>
                <a:ext uri="{FF2B5EF4-FFF2-40B4-BE49-F238E27FC236}">
                  <a16:creationId xmlns:a16="http://schemas.microsoft.com/office/drawing/2014/main" xmlns="" id="{927C3783-B800-4093-BB0D-D5AEF08C3B59}"/>
                </a:ext>
              </a:extLst>
            </p:cNvPr>
            <p:cNvSpPr/>
            <p:nvPr/>
          </p:nvSpPr>
          <p:spPr>
            <a:xfrm>
              <a:off x="-3741" y="0"/>
              <a:ext cx="10705026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0" name="Group 19" descr="decorative element">
            <a:extLst>
              <a:ext uri="{FF2B5EF4-FFF2-40B4-BE49-F238E27FC236}">
                <a16:creationId xmlns:a16="http://schemas.microsoft.com/office/drawing/2014/main" xmlns="" id="{B96D2D9B-E0B9-499F-9404-108DB59E4502}"/>
              </a:ext>
            </a:extLst>
          </p:cNvPr>
          <p:cNvGrpSpPr/>
          <p:nvPr/>
        </p:nvGrpSpPr>
        <p:grpSpPr>
          <a:xfrm>
            <a:off x="-1" y="-222069"/>
            <a:ext cx="11692185" cy="7628709"/>
            <a:chOff x="0" y="0"/>
            <a:chExt cx="10643117" cy="6858000"/>
          </a:xfrm>
        </p:grpSpPr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xmlns="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Freeform: Shape 9">
              <a:extLst>
                <a:ext uri="{FF2B5EF4-FFF2-40B4-BE49-F238E27FC236}">
                  <a16:creationId xmlns:a16="http://schemas.microsoft.com/office/drawing/2014/main" xmlns="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4" name="Freeform: Shape 12">
              <a:extLst>
                <a:ext uri="{FF2B5EF4-FFF2-40B4-BE49-F238E27FC236}">
                  <a16:creationId xmlns:a16="http://schemas.microsoft.com/office/drawing/2014/main" xmlns="" id="{C6577883-A694-450C-A2C7-C9C8A85D9915}"/>
                </a:ext>
              </a:extLst>
            </p:cNvPr>
            <p:cNvSpPr/>
            <p:nvPr/>
          </p:nvSpPr>
          <p:spPr>
            <a:xfrm flipH="1" flipV="1">
              <a:off x="100481" y="633475"/>
              <a:ext cx="10542636" cy="1457847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5" name="Title 30">
            <a:extLst>
              <a:ext uri="{FF2B5EF4-FFF2-40B4-BE49-F238E27FC236}">
                <a16:creationId xmlns:a16="http://schemas.microsoft.com/office/drawing/2014/main" xmlns="" id="{9284195F-D106-45D8-ABAA-959FA68948B0}"/>
              </a:ext>
            </a:extLst>
          </p:cNvPr>
          <p:cNvSpPr txBox="1">
            <a:spLocks/>
          </p:cNvSpPr>
          <p:nvPr/>
        </p:nvSpPr>
        <p:spPr>
          <a:xfrm>
            <a:off x="-42015" y="227292"/>
            <a:ext cx="11198034" cy="1608725"/>
          </a:xfrm>
          <a:prstGeom prst="rect">
            <a:avLst/>
          </a:prstGeom>
        </p:spPr>
        <p:txBody>
          <a:bodyPr vert="horz" lIns="0" tIns="45720" rIns="0" bIns="45720" rtlCol="0" anchor="b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3600" dirty="0" smtClean="0"/>
              <a:t>The following are the main points that will help you to make effective presentation :-</a:t>
            </a:r>
            <a:endParaRPr lang="en-IN" sz="3600" dirty="0"/>
          </a:p>
        </p:txBody>
      </p:sp>
      <p:sp>
        <p:nvSpPr>
          <p:cNvPr id="26" name="Rectangle 25"/>
          <p:cNvSpPr/>
          <p:nvPr/>
        </p:nvSpPr>
        <p:spPr>
          <a:xfrm>
            <a:off x="1300893" y="2332729"/>
            <a:ext cx="4346062" cy="70788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>
            <a:spAutoFit/>
          </a:bodyPr>
          <a:lstStyle/>
          <a:p>
            <a:pPr marL="514350" indent="-514350">
              <a:buFont typeface="Arial" panose="020B0604020202020204" pitchFamily="34" charset="0"/>
              <a:buAutoNum type="arabicPeriod" startAt="5"/>
            </a:pPr>
            <a:r>
              <a:rPr lang="en-IN" sz="4000" b="1" dirty="0">
                <a:solidFill>
                  <a:schemeClr val="bg1"/>
                </a:solidFill>
              </a:rPr>
              <a:t>Use of visual aids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8967" y="3282021"/>
            <a:ext cx="3777425" cy="361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66797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Open book">
            <a:extLst>
              <a:ext uri="{FF2B5EF4-FFF2-40B4-BE49-F238E27FC236}">
                <a16:creationId xmlns:a16="http://schemas.microsoft.com/office/drawing/2014/main" xmlns="" id="{A799F565-1DAB-4AD3-BCE4-5DAC8012F3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Rectangle 28" descr="decorative element">
            <a:extLst>
              <a:ext uri="{FF2B5EF4-FFF2-40B4-BE49-F238E27FC236}">
                <a16:creationId xmlns:a16="http://schemas.microsoft.com/office/drawing/2014/main" xmlns="" id="{5C2DDD60-EB1C-44D8-84E1-D86EB3558F11}"/>
              </a:ext>
            </a:extLst>
          </p:cNvPr>
          <p:cNvSpPr/>
          <p:nvPr/>
        </p:nvSpPr>
        <p:spPr>
          <a:xfrm>
            <a:off x="0" y="0"/>
            <a:ext cx="12192000" cy="6863626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 descr="decorative element">
            <a:extLst>
              <a:ext uri="{FF2B5EF4-FFF2-40B4-BE49-F238E27FC236}">
                <a16:creationId xmlns:a16="http://schemas.microsoft.com/office/drawing/2014/main" xmlns="" id="{F5325EDA-7343-463C-83EC-5D799E8B8195}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grpSp>
        <p:nvGrpSpPr>
          <p:cNvPr id="5" name="Group 4" descr="decorative element">
            <a:extLst>
              <a:ext uri="{FF2B5EF4-FFF2-40B4-BE49-F238E27FC236}">
                <a16:creationId xmlns:a16="http://schemas.microsoft.com/office/drawing/2014/main" xmlns="" id="{1A141F7B-AE96-45F9-BC57-F7C86174910A}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xmlns="" id="{DB02A950-05E3-4691-9BC9-47B314EEA715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3</a:t>
            </a:fld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91343" y="26126"/>
            <a:ext cx="2941511" cy="92333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Objective:</a:t>
            </a:r>
            <a:endParaRPr lang="en-IN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082358"/>
            <a:ext cx="10544155" cy="483209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800" dirty="0">
                <a:solidFill>
                  <a:schemeClr val="bg1"/>
                </a:solidFill>
                <a:latin typeface="Helvetica" panose="020B0604020202020204" pitchFamily="34" charset="0"/>
              </a:rPr>
              <a:t>To provide participants with the practical skills and knowledge necessary to express themselves clearly, with confidence and power, in a variety of speaking situations</a:t>
            </a:r>
            <a:r>
              <a:rPr lang="en-IN" sz="2800" dirty="0" smtClean="0">
                <a:solidFill>
                  <a:schemeClr val="bg1"/>
                </a:solidFill>
                <a:latin typeface="Helvetica" panose="020B0604020202020204" pitchFamily="34" charset="0"/>
              </a:rPr>
              <a:t>.</a:t>
            </a:r>
          </a:p>
          <a:p>
            <a:endParaRPr lang="en-IN" sz="2400" dirty="0" smtClean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r>
              <a:rPr lang="en-IN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Students will be taught presentation techniques: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3200" dirty="0" smtClean="0">
                <a:solidFill>
                  <a:schemeClr val="bg1"/>
                </a:solidFill>
              </a:rPr>
              <a:t>How to plan and structure an effective presentation.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3200" dirty="0" smtClean="0">
                <a:solidFill>
                  <a:schemeClr val="bg1"/>
                </a:solidFill>
              </a:rPr>
              <a:t>How to develop ideas.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3200" dirty="0" smtClean="0">
                <a:solidFill>
                  <a:schemeClr val="bg1"/>
                </a:solidFill>
              </a:rPr>
              <a:t>Effective delivery methods.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3200" dirty="0" smtClean="0">
                <a:solidFill>
                  <a:schemeClr val="bg1"/>
                </a:solidFill>
              </a:rPr>
              <a:t>How to overcome anxiety, fear and nervousness when making a presentation.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368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ooks on a shelf">
            <a:extLst>
              <a:ext uri="{FF2B5EF4-FFF2-40B4-BE49-F238E27FC236}">
                <a16:creationId xmlns:a16="http://schemas.microsoft.com/office/drawing/2014/main" xmlns="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oup 22" descr="decorative element">
            <a:extLst>
              <a:ext uri="{FF2B5EF4-FFF2-40B4-BE49-F238E27FC236}">
                <a16:creationId xmlns:a16="http://schemas.microsoft.com/office/drawing/2014/main" xmlns="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3" name="Group 12" descr="decorative element">
            <a:extLst>
              <a:ext uri="{FF2B5EF4-FFF2-40B4-BE49-F238E27FC236}">
                <a16:creationId xmlns:a16="http://schemas.microsoft.com/office/drawing/2014/main" xmlns="" id="{B96D2D9B-E0B9-499F-9404-108DB59E4502}"/>
              </a:ext>
            </a:extLst>
          </p:cNvPr>
          <p:cNvGrpSpPr/>
          <p:nvPr/>
        </p:nvGrpSpPr>
        <p:grpSpPr>
          <a:xfrm>
            <a:off x="-8548" y="0"/>
            <a:ext cx="11595301" cy="7354389"/>
            <a:chOff x="-102580" y="0"/>
            <a:chExt cx="10309618" cy="685800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xmlns="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Freeform: Shape 9">
              <a:extLst>
                <a:ext uri="{FF2B5EF4-FFF2-40B4-BE49-F238E27FC236}">
                  <a16:creationId xmlns:a16="http://schemas.microsoft.com/office/drawing/2014/main" xmlns="" id="{B73F00D5-E18D-4210-AD3E-3ED73CEE4865}"/>
                </a:ext>
              </a:extLst>
            </p:cNvPr>
            <p:cNvSpPr/>
            <p:nvPr/>
          </p:nvSpPr>
          <p:spPr>
            <a:xfrm flipH="1" flipV="1">
              <a:off x="-56731" y="214615"/>
              <a:ext cx="6957056" cy="6180500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9" name="Freeform: Shape 12">
              <a:extLst>
                <a:ext uri="{FF2B5EF4-FFF2-40B4-BE49-F238E27FC236}">
                  <a16:creationId xmlns:a16="http://schemas.microsoft.com/office/drawing/2014/main" xmlns="" id="{C6577883-A694-450C-A2C7-C9C8A85D9915}"/>
                </a:ext>
              </a:extLst>
            </p:cNvPr>
            <p:cNvSpPr/>
            <p:nvPr/>
          </p:nvSpPr>
          <p:spPr>
            <a:xfrm flipH="1" flipV="1">
              <a:off x="-102580" y="637097"/>
              <a:ext cx="10309618" cy="1699314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Title 30">
            <a:extLst>
              <a:ext uri="{FF2B5EF4-FFF2-40B4-BE49-F238E27FC236}">
                <a16:creationId xmlns:a16="http://schemas.microsoft.com/office/drawing/2014/main" xmlns="" id="{9284195F-D106-45D8-ABAA-959FA68948B0}"/>
              </a:ext>
            </a:extLst>
          </p:cNvPr>
          <p:cNvSpPr txBox="1">
            <a:spLocks/>
          </p:cNvSpPr>
          <p:nvPr/>
        </p:nvSpPr>
        <p:spPr>
          <a:xfrm>
            <a:off x="-8548" y="407504"/>
            <a:ext cx="11127236" cy="1608725"/>
          </a:xfrm>
          <a:prstGeom prst="rect">
            <a:avLst/>
          </a:prstGeom>
        </p:spPr>
        <p:txBody>
          <a:bodyPr vert="horz" lIns="0" tIns="45720" rIns="0" bIns="45720" rtlCol="0" anchor="b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3600" dirty="0" smtClean="0"/>
              <a:t>The following are the main points that will help you to make effective presentation :-</a:t>
            </a:r>
            <a:endParaRPr lang="en-IN" sz="3600" dirty="0"/>
          </a:p>
        </p:txBody>
      </p:sp>
      <p:sp>
        <p:nvSpPr>
          <p:cNvPr id="21" name="Rectangle 20"/>
          <p:cNvSpPr/>
          <p:nvPr/>
        </p:nvSpPr>
        <p:spPr>
          <a:xfrm>
            <a:off x="1033768" y="2781230"/>
            <a:ext cx="5357597" cy="70788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r>
              <a:rPr lang="en-IN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Nuances </a:t>
            </a:r>
            <a:r>
              <a:rPr lang="en-I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delivery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2735" y="3694644"/>
            <a:ext cx="4135145" cy="311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21511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ooks on a shelf">
            <a:extLst>
              <a:ext uri="{FF2B5EF4-FFF2-40B4-BE49-F238E27FC236}">
                <a16:creationId xmlns:a16="http://schemas.microsoft.com/office/drawing/2014/main" xmlns="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oup 22" descr="decorative element">
            <a:extLst>
              <a:ext uri="{FF2B5EF4-FFF2-40B4-BE49-F238E27FC236}">
                <a16:creationId xmlns:a16="http://schemas.microsoft.com/office/drawing/2014/main" xmlns="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F200E92-5A1F-40B7-AE02-46929BC45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07" y="268714"/>
            <a:ext cx="12022181" cy="1285766"/>
          </a:xfrm>
        </p:spPr>
        <p:txBody>
          <a:bodyPr/>
          <a:lstStyle/>
          <a:p>
            <a:r>
              <a:rPr lang="en-IN" sz="4000" b="1" dirty="0"/>
              <a:t>In oral presentation the style or the shade of delivery is very important Basically there are </a:t>
            </a:r>
            <a:r>
              <a:rPr lang="en-IN" sz="4000" b="1" dirty="0" smtClean="0"/>
              <a:t>three </a:t>
            </a:r>
            <a:r>
              <a:rPr lang="en-IN" sz="4000" b="1" dirty="0"/>
              <a:t>modes of delivery.</a:t>
            </a:r>
            <a:endParaRPr lang="en-GB" sz="4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93716" y="1122153"/>
            <a:ext cx="6004561" cy="600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7027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ooks on a shelf">
            <a:extLst>
              <a:ext uri="{FF2B5EF4-FFF2-40B4-BE49-F238E27FC236}">
                <a16:creationId xmlns:a16="http://schemas.microsoft.com/office/drawing/2014/main" xmlns="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oup 22" descr="decorative element">
            <a:extLst>
              <a:ext uri="{FF2B5EF4-FFF2-40B4-BE49-F238E27FC236}">
                <a16:creationId xmlns:a16="http://schemas.microsoft.com/office/drawing/2014/main" xmlns="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82892" y="379830"/>
            <a:ext cx="11426212" cy="507831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Extemporaneous: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3600" dirty="0" smtClean="0">
                <a:solidFill>
                  <a:schemeClr val="bg1"/>
                </a:solidFill>
              </a:rPr>
              <a:t>It is very popular as it is a spontaneous over flow of the subject. 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3600" dirty="0" smtClean="0">
                <a:solidFill>
                  <a:schemeClr val="bg1"/>
                </a:solidFill>
              </a:rPr>
              <a:t>It does not require detailed preparation but to look the main points and start in form of the audience. It requires best oratory skills. 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4451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Placeholder 9" descr="books on a shelf">
            <a:extLst>
              <a:ext uri="{FF2B5EF4-FFF2-40B4-BE49-F238E27FC236}">
                <a16:creationId xmlns:a16="http://schemas.microsoft.com/office/drawing/2014/main" xmlns="" id="{0BCD2159-BE65-43D5-9E0A-9EB4B1B2F85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grpSp>
        <p:nvGrpSpPr>
          <p:cNvPr id="6" name="Group 5" descr="decorative element">
            <a:extLst>
              <a:ext uri="{FF2B5EF4-FFF2-40B4-BE49-F238E27FC236}">
                <a16:creationId xmlns:a16="http://schemas.microsoft.com/office/drawing/2014/main" xmlns="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7" name="Freeform: Shape 21">
              <a:extLst>
                <a:ext uri="{FF2B5EF4-FFF2-40B4-BE49-F238E27FC236}">
                  <a16:creationId xmlns:a16="http://schemas.microsoft.com/office/drawing/2014/main" xmlns="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Freeform: Shape 17">
              <a:extLst>
                <a:ext uri="{FF2B5EF4-FFF2-40B4-BE49-F238E27FC236}">
                  <a16:creationId xmlns:a16="http://schemas.microsoft.com/office/drawing/2014/main" xmlns="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Freeform: Shape 15">
              <a:extLst>
                <a:ext uri="{FF2B5EF4-FFF2-40B4-BE49-F238E27FC236}">
                  <a16:creationId xmlns:a16="http://schemas.microsoft.com/office/drawing/2014/main" xmlns="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xmlns="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482463" y="147441"/>
            <a:ext cx="11227070" cy="618630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Manuscript: </a:t>
            </a:r>
            <a:endParaRPr lang="en-IN" sz="4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IN" sz="4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IN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3600" dirty="0" smtClean="0">
                <a:solidFill>
                  <a:schemeClr val="bg1"/>
                </a:solidFill>
              </a:rPr>
              <a:t>Another </a:t>
            </a:r>
            <a:r>
              <a:rPr lang="en-IN" sz="3600" dirty="0">
                <a:solidFill>
                  <a:schemeClr val="bg1"/>
                </a:solidFill>
              </a:rPr>
              <a:t>mode of deliver is manuscript . </a:t>
            </a:r>
            <a:endParaRPr lang="en-IN" sz="3600" dirty="0" smtClean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3600" dirty="0" smtClean="0">
                <a:solidFill>
                  <a:schemeClr val="bg1"/>
                </a:solidFill>
              </a:rPr>
              <a:t>It </a:t>
            </a:r>
            <a:r>
              <a:rPr lang="en-IN" sz="3600" dirty="0">
                <a:solidFill>
                  <a:schemeClr val="bg1"/>
                </a:solidFill>
              </a:rPr>
              <a:t>means the speech is written in a paper and speaker has to read only. </a:t>
            </a:r>
            <a:endParaRPr lang="en-IN" sz="3600" dirty="0" smtClean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3600" dirty="0" smtClean="0">
                <a:solidFill>
                  <a:schemeClr val="bg1"/>
                </a:solidFill>
              </a:rPr>
              <a:t>It </a:t>
            </a:r>
            <a:r>
              <a:rPr lang="en-IN" sz="3600" dirty="0">
                <a:solidFill>
                  <a:schemeClr val="bg1"/>
                </a:solidFill>
              </a:rPr>
              <a:t>is the most easy mode of presentation since the speaker is not required to recollect any matter and no need to memorize it. </a:t>
            </a:r>
            <a:endParaRPr lang="en-IN" sz="3600" dirty="0" smtClean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3600" dirty="0" smtClean="0">
                <a:solidFill>
                  <a:schemeClr val="bg1"/>
                </a:solidFill>
              </a:rPr>
              <a:t>Simply </a:t>
            </a:r>
            <a:r>
              <a:rPr lang="en-IN" sz="3600" dirty="0">
                <a:solidFill>
                  <a:schemeClr val="bg1"/>
                </a:solidFill>
              </a:rPr>
              <a:t>louder reading of text would serve the purpose.</a:t>
            </a:r>
          </a:p>
        </p:txBody>
      </p:sp>
    </p:spTree>
    <p:extLst>
      <p:ext uri="{BB962C8B-B14F-4D97-AF65-F5344CB8AC3E}">
        <p14:creationId xmlns:p14="http://schemas.microsoft.com/office/powerpoint/2010/main" xmlns="" val="219476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Placeholder 9" descr="books on a shelf">
            <a:extLst>
              <a:ext uri="{FF2B5EF4-FFF2-40B4-BE49-F238E27FC236}">
                <a16:creationId xmlns:a16="http://schemas.microsoft.com/office/drawing/2014/main" xmlns="" id="{0BCD2159-BE65-43D5-9E0A-9EB4B1B2F85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grpSp>
        <p:nvGrpSpPr>
          <p:cNvPr id="6" name="Group 5" descr="decorative element">
            <a:extLst>
              <a:ext uri="{FF2B5EF4-FFF2-40B4-BE49-F238E27FC236}">
                <a16:creationId xmlns:a16="http://schemas.microsoft.com/office/drawing/2014/main" xmlns="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7" name="Freeform: Shape 21">
              <a:extLst>
                <a:ext uri="{FF2B5EF4-FFF2-40B4-BE49-F238E27FC236}">
                  <a16:creationId xmlns:a16="http://schemas.microsoft.com/office/drawing/2014/main" xmlns="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Freeform: Shape 17">
              <a:extLst>
                <a:ext uri="{FF2B5EF4-FFF2-40B4-BE49-F238E27FC236}">
                  <a16:creationId xmlns:a16="http://schemas.microsoft.com/office/drawing/2014/main" xmlns="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Freeform: Shape 15">
              <a:extLst>
                <a:ext uri="{FF2B5EF4-FFF2-40B4-BE49-F238E27FC236}">
                  <a16:creationId xmlns:a16="http://schemas.microsoft.com/office/drawing/2014/main" xmlns="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xmlns="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79411" y="431075"/>
            <a:ext cx="11385721" cy="507831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Impromptu</a:t>
            </a:r>
            <a:r>
              <a:rPr lang="en-IN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IN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endParaRPr lang="en-IN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3600" dirty="0" smtClean="0">
                <a:solidFill>
                  <a:schemeClr val="bg1"/>
                </a:solidFill>
              </a:rPr>
              <a:t>It </a:t>
            </a:r>
            <a:r>
              <a:rPr lang="en-IN" sz="3600" dirty="0">
                <a:solidFill>
                  <a:schemeClr val="bg1"/>
                </a:solidFill>
              </a:rPr>
              <a:t>is an informal style of presentation. </a:t>
            </a:r>
            <a:endParaRPr lang="en-IN" sz="3600" dirty="0" smtClean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3600" dirty="0" smtClean="0">
                <a:solidFill>
                  <a:schemeClr val="bg1"/>
                </a:solidFill>
              </a:rPr>
              <a:t>It </a:t>
            </a:r>
            <a:r>
              <a:rPr lang="en-IN" sz="3600" dirty="0">
                <a:solidFill>
                  <a:schemeClr val="bg1"/>
                </a:solidFill>
              </a:rPr>
              <a:t>is used for informal speech or at familiar group. </a:t>
            </a:r>
            <a:endParaRPr lang="en-IN" sz="3600" dirty="0" smtClean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3600" dirty="0" smtClean="0">
                <a:solidFill>
                  <a:schemeClr val="bg1"/>
                </a:solidFill>
              </a:rPr>
              <a:t>It </a:t>
            </a:r>
            <a:r>
              <a:rPr lang="en-IN" sz="3600" dirty="0">
                <a:solidFill>
                  <a:schemeClr val="bg1"/>
                </a:solidFill>
              </a:rPr>
              <a:t>is generally used at non business gathering. </a:t>
            </a:r>
            <a:endParaRPr lang="en-IN" sz="3600" dirty="0" smtClean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3600" dirty="0" smtClean="0">
                <a:solidFill>
                  <a:schemeClr val="bg1"/>
                </a:solidFill>
              </a:rPr>
              <a:t>It </a:t>
            </a:r>
            <a:r>
              <a:rPr lang="en-IN" sz="3600" dirty="0">
                <a:solidFill>
                  <a:schemeClr val="bg1"/>
                </a:solidFill>
              </a:rPr>
              <a:t>is very natural in tone so gives no stress to speaker and listener understand it easily. </a:t>
            </a:r>
          </a:p>
        </p:txBody>
      </p:sp>
    </p:spTree>
    <p:extLst>
      <p:ext uri="{BB962C8B-B14F-4D97-AF65-F5344CB8AC3E}">
        <p14:creationId xmlns:p14="http://schemas.microsoft.com/office/powerpoint/2010/main" xmlns="" val="336007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room of red chairs in front of a window">
            <a:extLst>
              <a:ext uri="{FF2B5EF4-FFF2-40B4-BE49-F238E27FC236}">
                <a16:creationId xmlns:a16="http://schemas.microsoft.com/office/drawing/2014/main" xmlns="" id="{E983D85E-34D8-430D-875F-7EBB69A6B7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5511692" y="0"/>
            <a:ext cx="6676568" cy="6858000"/>
          </a:xfrm>
        </p:spPr>
      </p:pic>
      <p:grpSp>
        <p:nvGrpSpPr>
          <p:cNvPr id="4" name="Group 3" descr="decorative element">
            <a:extLst>
              <a:ext uri="{FF2B5EF4-FFF2-40B4-BE49-F238E27FC236}">
                <a16:creationId xmlns:a16="http://schemas.microsoft.com/office/drawing/2014/main" xmlns="" id="{EB664AAE-5AE9-41D7-8346-002B9F445323}"/>
              </a:ext>
            </a:extLst>
          </p:cNvPr>
          <p:cNvGrpSpPr/>
          <p:nvPr/>
        </p:nvGrpSpPr>
        <p:grpSpPr>
          <a:xfrm>
            <a:off x="5511693" y="0"/>
            <a:ext cx="6680307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0" name="Subtitle 11">
            <a:extLst>
              <a:ext uri="{FF2B5EF4-FFF2-40B4-BE49-F238E27FC236}">
                <a16:creationId xmlns:a16="http://schemas.microsoft.com/office/drawing/2014/main" xmlns="" id="{A6AB5563-AD44-4883-8D3E-93E27EEDAA40}"/>
              </a:ext>
            </a:extLst>
          </p:cNvPr>
          <p:cNvSpPr txBox="1">
            <a:spLocks/>
          </p:cNvSpPr>
          <p:nvPr/>
        </p:nvSpPr>
        <p:spPr>
          <a:xfrm>
            <a:off x="100482" y="2229103"/>
            <a:ext cx="5385917" cy="4146295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IN" sz="3200" smtClean="0"/>
              <a:t>Defining purpose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IN" sz="3200" smtClean="0"/>
              <a:t>Analysis audience and locate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IN" sz="3200" smtClean="0"/>
              <a:t>Organizing contents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IN" sz="3200" smtClean="0"/>
              <a:t>Preparing an outline of </a:t>
            </a:r>
          </a:p>
          <a:p>
            <a:r>
              <a:rPr lang="en-IN" sz="3200" smtClean="0"/>
              <a:t>       the presentation </a:t>
            </a:r>
          </a:p>
          <a:p>
            <a:pPr marL="514350" indent="-514350">
              <a:buFont typeface="Arial" panose="020B0604020202020204" pitchFamily="34" charset="0"/>
              <a:buAutoNum type="arabicPeriod" startAt="5"/>
            </a:pPr>
            <a:r>
              <a:rPr lang="en-IN" sz="3200" smtClean="0"/>
              <a:t>Use of visual aids </a:t>
            </a:r>
          </a:p>
          <a:p>
            <a:pPr marL="514350" indent="-514350">
              <a:buFont typeface="Arial" panose="020B0604020202020204" pitchFamily="34" charset="0"/>
              <a:buAutoNum type="arabicPeriod" startAt="5"/>
            </a:pPr>
            <a:r>
              <a:rPr lang="en-IN" sz="3200" smtClean="0"/>
              <a:t>Nuances of delivery </a:t>
            </a:r>
          </a:p>
          <a:p>
            <a:pPr marL="514350" indent="-514350">
              <a:buFont typeface="Arial" panose="020B0604020202020204" pitchFamily="34" charset="0"/>
              <a:buAutoNum type="arabicPeriod" startAt="5"/>
            </a:pPr>
            <a:r>
              <a:rPr lang="en-IN" sz="3200" smtClean="0"/>
              <a:t>Non-Verbal elements</a:t>
            </a:r>
            <a:endParaRPr lang="en-IN" sz="3200"/>
          </a:p>
        </p:txBody>
      </p:sp>
      <p:sp>
        <p:nvSpPr>
          <p:cNvPr id="13" name="Subtitle 11">
            <a:extLst>
              <a:ext uri="{FF2B5EF4-FFF2-40B4-BE49-F238E27FC236}">
                <a16:creationId xmlns:a16="http://schemas.microsoft.com/office/drawing/2014/main" xmlns="" id="{A6AB5563-AD44-4883-8D3E-93E27EEDAA40}"/>
              </a:ext>
            </a:extLst>
          </p:cNvPr>
          <p:cNvSpPr txBox="1">
            <a:spLocks/>
          </p:cNvSpPr>
          <p:nvPr/>
        </p:nvSpPr>
        <p:spPr>
          <a:xfrm>
            <a:off x="252882" y="2381503"/>
            <a:ext cx="5385917" cy="4146295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IN" sz="3200" smtClean="0"/>
              <a:t>Defining purpose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IN" sz="3200" smtClean="0"/>
              <a:t>Analysis audience and locate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IN" sz="3200" smtClean="0"/>
              <a:t>Organizing contents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IN" sz="3200" smtClean="0"/>
              <a:t>Preparing an outline of </a:t>
            </a:r>
          </a:p>
          <a:p>
            <a:r>
              <a:rPr lang="en-IN" sz="3200" smtClean="0"/>
              <a:t>       the presentation </a:t>
            </a:r>
          </a:p>
          <a:p>
            <a:pPr marL="514350" indent="-514350">
              <a:buFont typeface="Arial" panose="020B0604020202020204" pitchFamily="34" charset="0"/>
              <a:buAutoNum type="arabicPeriod" startAt="5"/>
            </a:pPr>
            <a:r>
              <a:rPr lang="en-IN" sz="3200" smtClean="0"/>
              <a:t>Use of visual aids </a:t>
            </a:r>
          </a:p>
          <a:p>
            <a:pPr marL="514350" indent="-514350">
              <a:buFont typeface="Arial" panose="020B0604020202020204" pitchFamily="34" charset="0"/>
              <a:buAutoNum type="arabicPeriod" startAt="5"/>
            </a:pPr>
            <a:r>
              <a:rPr lang="en-IN" sz="3200" smtClean="0"/>
              <a:t>Nuances of delivery </a:t>
            </a:r>
          </a:p>
          <a:p>
            <a:pPr marL="514350" indent="-514350">
              <a:buFont typeface="Arial" panose="020B0604020202020204" pitchFamily="34" charset="0"/>
              <a:buAutoNum type="arabicPeriod" startAt="5"/>
            </a:pPr>
            <a:r>
              <a:rPr lang="en-IN" sz="3200" smtClean="0"/>
              <a:t>Non-Verbal elements</a:t>
            </a:r>
            <a:endParaRPr lang="en-IN" sz="3200"/>
          </a:p>
        </p:txBody>
      </p:sp>
      <p:grpSp>
        <p:nvGrpSpPr>
          <p:cNvPr id="15" name="Group 14" descr="decorative element">
            <a:extLst>
              <a:ext uri="{FF2B5EF4-FFF2-40B4-BE49-F238E27FC236}">
                <a16:creationId xmlns:a16="http://schemas.microsoft.com/office/drawing/2014/main" xmlns="" id="{B96D2D9B-E0B9-499F-9404-108DB59E4502}"/>
              </a:ext>
            </a:extLst>
          </p:cNvPr>
          <p:cNvGrpSpPr/>
          <p:nvPr/>
        </p:nvGrpSpPr>
        <p:grpSpPr>
          <a:xfrm>
            <a:off x="0" y="-574766"/>
            <a:ext cx="11769633" cy="7985759"/>
            <a:chOff x="0" y="0"/>
            <a:chExt cx="11769633" cy="6858000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xmlns="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Freeform: Shape 9">
              <a:extLst>
                <a:ext uri="{FF2B5EF4-FFF2-40B4-BE49-F238E27FC236}">
                  <a16:creationId xmlns:a16="http://schemas.microsoft.com/office/drawing/2014/main" xmlns="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: Shape 12">
              <a:extLst>
                <a:ext uri="{FF2B5EF4-FFF2-40B4-BE49-F238E27FC236}">
                  <a16:creationId xmlns:a16="http://schemas.microsoft.com/office/drawing/2014/main" xmlns="" id="{C6577883-A694-450C-A2C7-C9C8A85D9915}"/>
                </a:ext>
              </a:extLst>
            </p:cNvPr>
            <p:cNvSpPr/>
            <p:nvPr/>
          </p:nvSpPr>
          <p:spPr>
            <a:xfrm flipH="1" flipV="1">
              <a:off x="156322" y="863323"/>
              <a:ext cx="11613311" cy="1549361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9" name="Title 30">
            <a:extLst>
              <a:ext uri="{FF2B5EF4-FFF2-40B4-BE49-F238E27FC236}">
                <a16:creationId xmlns:a16="http://schemas.microsoft.com/office/drawing/2014/main" xmlns="" id="{9284195F-D106-45D8-ABAA-959FA68948B0}"/>
              </a:ext>
            </a:extLst>
          </p:cNvPr>
          <p:cNvSpPr txBox="1">
            <a:spLocks/>
          </p:cNvSpPr>
          <p:nvPr/>
        </p:nvSpPr>
        <p:spPr>
          <a:xfrm>
            <a:off x="0" y="184935"/>
            <a:ext cx="11482251" cy="1608725"/>
          </a:xfrm>
          <a:prstGeom prst="rect">
            <a:avLst/>
          </a:prstGeom>
        </p:spPr>
        <p:txBody>
          <a:bodyPr vert="horz" lIns="0" tIns="45720" rIns="0" bIns="45720" rtlCol="0" anchor="b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3600" dirty="0" smtClean="0"/>
              <a:t>The following are the main points that will help you to make effective presentation :-</a:t>
            </a:r>
            <a:endParaRPr lang="en-IN" sz="3600" dirty="0"/>
          </a:p>
        </p:txBody>
      </p:sp>
      <p:sp>
        <p:nvSpPr>
          <p:cNvPr id="20" name="Subtitle 11">
            <a:extLst>
              <a:ext uri="{FF2B5EF4-FFF2-40B4-BE49-F238E27FC236}">
                <a16:creationId xmlns:a16="http://schemas.microsoft.com/office/drawing/2014/main" xmlns="" id="{A6AB5563-AD44-4883-8D3E-93E27EEDAA40}"/>
              </a:ext>
            </a:extLst>
          </p:cNvPr>
          <p:cNvSpPr txBox="1">
            <a:spLocks/>
          </p:cNvSpPr>
          <p:nvPr/>
        </p:nvSpPr>
        <p:spPr>
          <a:xfrm>
            <a:off x="470309" y="2762907"/>
            <a:ext cx="5385917" cy="56608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lIns="0" tIns="0" rIns="0" bIns="0" rtlCol="0" anchor="t" anchorCtr="1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400" b="1" dirty="0" smtClean="0"/>
              <a:t>7. Non-Verbal elements</a:t>
            </a:r>
            <a:endParaRPr lang="en-IN" sz="4400" b="1" dirty="0"/>
          </a:p>
        </p:txBody>
      </p:sp>
      <p:pic>
        <p:nvPicPr>
          <p:cNvPr id="21" name="Picture Placeholder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93" r="2593"/>
          <a:stretch>
            <a:fillRect/>
          </a:stretch>
        </p:blipFill>
        <p:spPr>
          <a:xfrm>
            <a:off x="100482" y="3718000"/>
            <a:ext cx="57912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1084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9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room of red chairs in front of a window">
            <a:extLst>
              <a:ext uri="{FF2B5EF4-FFF2-40B4-BE49-F238E27FC236}">
                <a16:creationId xmlns:a16="http://schemas.microsoft.com/office/drawing/2014/main" xmlns="" id="{E983D85E-34D8-430D-875F-7EBB69A6B7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-1" y="0"/>
            <a:ext cx="6676568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6567" y="26126"/>
            <a:ext cx="5007428" cy="1410789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r>
              <a:rPr lang="en-IN" b="1" dirty="0" smtClean="0"/>
              <a:t>NON-VERBAL </a:t>
            </a:r>
            <a:r>
              <a:rPr lang="en-IN" b="1" dirty="0"/>
              <a:t>ELEMENTS</a:t>
            </a:r>
            <a:endParaRPr lang="en-GB" b="1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xmlns="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0495" y="2114903"/>
            <a:ext cx="5133702" cy="3307462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2400" b="1" dirty="0" smtClean="0">
                <a:latin typeface="Corbel (Headings)"/>
              </a:rPr>
              <a:t>Our </a:t>
            </a:r>
            <a:r>
              <a:rPr lang="en-IN" sz="2400" b="1" dirty="0">
                <a:latin typeface="Corbel (Headings)"/>
              </a:rPr>
              <a:t>appearance, facial expression, eye contact, posture, gesture, and space we share with our audience, all shows our interest, enthusiasm, dynamism, intension, and confidence to our </a:t>
            </a:r>
            <a:r>
              <a:rPr lang="en-IN" sz="2400" b="1" dirty="0" smtClean="0">
                <a:latin typeface="Corbel (Headings)"/>
              </a:rPr>
              <a:t>audience</a:t>
            </a:r>
            <a:endParaRPr lang="en-GB" sz="2400" b="1" dirty="0">
              <a:latin typeface="Corbel (Headings)"/>
            </a:endParaRPr>
          </a:p>
        </p:txBody>
      </p:sp>
      <p:grpSp>
        <p:nvGrpSpPr>
          <p:cNvPr id="4" name="Group 3" descr="decorative element">
            <a:extLst>
              <a:ext uri="{FF2B5EF4-FFF2-40B4-BE49-F238E27FC236}">
                <a16:creationId xmlns:a16="http://schemas.microsoft.com/office/drawing/2014/main" xmlns="" id="{EB664AAE-5AE9-41D7-8346-002B9F445323}"/>
              </a:ext>
            </a:extLst>
          </p:cNvPr>
          <p:cNvGrpSpPr/>
          <p:nvPr/>
        </p:nvGrpSpPr>
        <p:grpSpPr>
          <a:xfrm>
            <a:off x="-3740" y="0"/>
            <a:ext cx="6680307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81238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Open book">
            <a:extLst>
              <a:ext uri="{FF2B5EF4-FFF2-40B4-BE49-F238E27FC236}">
                <a16:creationId xmlns:a16="http://schemas.microsoft.com/office/drawing/2014/main" xmlns="" id="{A799F565-1DAB-4AD3-BCE4-5DAC8012F3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Rectangle 28" descr="decorative element">
            <a:extLst>
              <a:ext uri="{FF2B5EF4-FFF2-40B4-BE49-F238E27FC236}">
                <a16:creationId xmlns:a16="http://schemas.microsoft.com/office/drawing/2014/main" xmlns="" id="{5C2DDD60-EB1C-44D8-84E1-D86EB3558F11}"/>
              </a:ext>
            </a:extLst>
          </p:cNvPr>
          <p:cNvSpPr/>
          <p:nvPr/>
        </p:nvSpPr>
        <p:spPr>
          <a:xfrm>
            <a:off x="0" y="0"/>
            <a:ext cx="12192000" cy="6863626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 descr="decorative element">
            <a:extLst>
              <a:ext uri="{FF2B5EF4-FFF2-40B4-BE49-F238E27FC236}">
                <a16:creationId xmlns:a16="http://schemas.microsoft.com/office/drawing/2014/main" xmlns="" id="{F5325EDA-7343-463C-83EC-5D799E8B8195}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grpSp>
        <p:nvGrpSpPr>
          <p:cNvPr id="5" name="Group 4" descr="decorative element">
            <a:extLst>
              <a:ext uri="{FF2B5EF4-FFF2-40B4-BE49-F238E27FC236}">
                <a16:creationId xmlns:a16="http://schemas.microsoft.com/office/drawing/2014/main" xmlns="" id="{1A141F7B-AE96-45F9-BC57-F7C86174910A}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xmlns="" id="{DB02A950-05E3-4691-9BC9-47B314EEA715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37</a:t>
            </a:fld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7DE1A1C-1BA0-439B-99B1-C80C5806DE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2145" y="1657717"/>
            <a:ext cx="9464417" cy="4698042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Wear </a:t>
            </a:r>
            <a:r>
              <a:rPr lang="en-IN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formal dress and use simple accessories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</a:t>
            </a:r>
            <a:r>
              <a:rPr lang="en-IN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facial expressions to exhibit your enthusiasm and interest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</a:t>
            </a:r>
            <a:r>
              <a:rPr lang="en-IN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show irritation or anger even when someone interrupts you</a:t>
            </a:r>
            <a:r>
              <a:rPr lang="en-IN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 </a:t>
            </a:r>
            <a:r>
              <a:rPr lang="en-IN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eye contact with all the sections of the audience to observe their </a:t>
            </a:r>
            <a:r>
              <a:rPr lang="en-IN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</a:t>
            </a:r>
            <a:r>
              <a:rPr lang="en-IN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well timed gestures; avoid monotonous </a:t>
            </a:r>
            <a:r>
              <a:rPr lang="en-IN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gestures.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</a:t>
            </a:r>
            <a:r>
              <a:rPr lang="en-IN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come very close to the audience always maintain a distance.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 </a:t>
            </a:r>
            <a:r>
              <a:rPr lang="en-IN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the blackboard raise your voice and look at the audience in between.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Try </a:t>
            </a:r>
            <a:r>
              <a:rPr lang="en-IN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concentrate on your ideas and your audience.</a:t>
            </a:r>
            <a:endParaRPr lang="en-GB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xmlns="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53" y="169817"/>
            <a:ext cx="11181807" cy="1218619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4000" b="1" dirty="0"/>
              <a:t>Tips to use body language effectively during your presentation:-</a:t>
            </a:r>
            <a:endParaRPr lang="en-GB" sz="4000" b="1" dirty="0"/>
          </a:p>
        </p:txBody>
      </p:sp>
      <p:pic>
        <p:nvPicPr>
          <p:cNvPr id="34" name="Content Placeholder 79" descr="Open Book">
            <a:extLst>
              <a:ext uri="{FF2B5EF4-FFF2-40B4-BE49-F238E27FC236}">
                <a16:creationId xmlns:a16="http://schemas.microsoft.com/office/drawing/2014/main" xmlns="" id="{C997398D-3BA0-47F4-93CE-55576CE45E2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753" y="1552627"/>
            <a:ext cx="548640" cy="548640"/>
          </a:xfrm>
        </p:spPr>
      </p:pic>
    </p:spTree>
    <p:extLst>
      <p:ext uri="{BB962C8B-B14F-4D97-AF65-F5344CB8AC3E}">
        <p14:creationId xmlns:p14="http://schemas.microsoft.com/office/powerpoint/2010/main" xmlns="" val="31910146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0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/>
      <p:bldP spid="31" grpId="0" build="p"/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 descr="decorative element">
            <a:extLst>
              <a:ext uri="{FF2B5EF4-FFF2-40B4-BE49-F238E27FC236}">
                <a16:creationId xmlns:a16="http://schemas.microsoft.com/office/drawing/2014/main" xmlns="" id="{EB664AAE-5AE9-41D7-8346-002B9F445323}"/>
              </a:ext>
            </a:extLst>
          </p:cNvPr>
          <p:cNvGrpSpPr/>
          <p:nvPr/>
        </p:nvGrpSpPr>
        <p:grpSpPr>
          <a:xfrm>
            <a:off x="-3740" y="0"/>
            <a:ext cx="9199991" cy="6858000"/>
            <a:chOff x="-3740" y="0"/>
            <a:chExt cx="6208649" cy="6858000"/>
          </a:xfrm>
        </p:grpSpPr>
        <p:sp>
          <p:nvSpPr>
            <p:cNvPr id="13" name="Freeform: Shape 10">
              <a:extLst>
                <a:ext uri="{FF2B5EF4-FFF2-40B4-BE49-F238E27FC236}">
                  <a16:creationId xmlns:a16="http://schemas.microsoft.com/office/drawing/2014/main" xmlns="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0" y="26126"/>
            <a:ext cx="8660674" cy="61555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ADVANTAGE PRESENTATION </a:t>
            </a:r>
            <a:r>
              <a:rPr lang="en-IN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STRATEGIES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1032740"/>
            <a:ext cx="7798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offer you the opportunity to: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2005472"/>
            <a:ext cx="66487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 smtClean="0"/>
              <a:t>Interact with audience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 smtClean="0"/>
              <a:t>Observe there reactions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 smtClean="0"/>
              <a:t>Gauge the level of there understanding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 smtClean="0"/>
              <a:t>Emphasize key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 smtClean="0"/>
              <a:t>Assess the level of acceptance</a:t>
            </a:r>
          </a:p>
          <a:p>
            <a:r>
              <a:rPr lang="en-IN" sz="2800" b="1" dirty="0"/>
              <a:t> </a:t>
            </a:r>
            <a:r>
              <a:rPr lang="en-IN" sz="2800" b="1" dirty="0" smtClean="0"/>
              <a:t>  of your message</a:t>
            </a:r>
          </a:p>
        </p:txBody>
      </p:sp>
    </p:spTree>
    <p:extLst>
      <p:ext uri="{BB962C8B-B14F-4D97-AF65-F5344CB8AC3E}">
        <p14:creationId xmlns:p14="http://schemas.microsoft.com/office/powerpoint/2010/main" xmlns="" val="33260424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3" name="Group 12" descr="decorative element">
            <a:extLst>
              <a:ext uri="{FF2B5EF4-FFF2-40B4-BE49-F238E27FC236}">
                <a16:creationId xmlns:a16="http://schemas.microsoft.com/office/drawing/2014/main" xmlns="" id="{F5325EDA-7343-463C-83EC-5D799E8B8195}"/>
              </a:ext>
            </a:extLst>
          </p:cNvPr>
          <p:cNvGrpSpPr/>
          <p:nvPr/>
        </p:nvGrpSpPr>
        <p:grpSpPr>
          <a:xfrm>
            <a:off x="8780929" y="0"/>
            <a:ext cx="3411071" cy="6858001"/>
            <a:chOff x="9621170" y="0"/>
            <a:chExt cx="2570831" cy="6858001"/>
          </a:xfrm>
        </p:grpSpPr>
        <p:sp>
          <p:nvSpPr>
            <p:cNvPr id="14" name="Freeform: Shape 31">
              <a:extLst>
                <a:ext uri="{FF2B5EF4-FFF2-40B4-BE49-F238E27FC236}">
                  <a16:creationId xmlns:a16="http://schemas.microsoft.com/office/drawing/2014/main" xmlns="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5" name="Freeform: Shape 29">
              <a:extLst>
                <a:ext uri="{FF2B5EF4-FFF2-40B4-BE49-F238E27FC236}">
                  <a16:creationId xmlns:a16="http://schemas.microsoft.com/office/drawing/2014/main" xmlns="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6" name="Freeform: Shape 27">
              <a:extLst>
                <a:ext uri="{FF2B5EF4-FFF2-40B4-BE49-F238E27FC236}">
                  <a16:creationId xmlns:a16="http://schemas.microsoft.com/office/drawing/2014/main" xmlns="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7" name="Freeform: Shape 25">
              <a:extLst>
                <a:ext uri="{FF2B5EF4-FFF2-40B4-BE49-F238E27FC236}">
                  <a16:creationId xmlns:a16="http://schemas.microsoft.com/office/drawing/2014/main" xmlns="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8" name="Freeform: Shape 23">
              <a:extLst>
                <a:ext uri="{FF2B5EF4-FFF2-40B4-BE49-F238E27FC236}">
                  <a16:creationId xmlns:a16="http://schemas.microsoft.com/office/drawing/2014/main" xmlns="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0" name="Parallelogram 19">
            <a:extLst>
              <a:ext uri="{FF2B5EF4-FFF2-40B4-BE49-F238E27FC236}">
                <a16:creationId xmlns:a16="http://schemas.microsoft.com/office/drawing/2014/main" xmlns="" id="{7E2E6584-76E9-4C56-A349-C9CDC96DC5F0}"/>
              </a:ext>
            </a:extLst>
          </p:cNvPr>
          <p:cNvSpPr/>
          <p:nvPr/>
        </p:nvSpPr>
        <p:spPr>
          <a:xfrm>
            <a:off x="0" y="0"/>
            <a:ext cx="9539809" cy="6858000"/>
          </a:xfrm>
          <a:prstGeom prst="parallelogram">
            <a:avLst>
              <a:gd name="adj" fmla="val 32713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6" name="Group 25" descr="decorative element">
            <a:extLst>
              <a:ext uri="{FF2B5EF4-FFF2-40B4-BE49-F238E27FC236}">
                <a16:creationId xmlns:a16="http://schemas.microsoft.com/office/drawing/2014/main" xmlns="" id="{EB664AAE-5AE9-41D7-8346-002B9F445323}"/>
              </a:ext>
            </a:extLst>
          </p:cNvPr>
          <p:cNvGrpSpPr/>
          <p:nvPr/>
        </p:nvGrpSpPr>
        <p:grpSpPr>
          <a:xfrm>
            <a:off x="-3740" y="0"/>
            <a:ext cx="9199991" cy="6858000"/>
            <a:chOff x="-3740" y="0"/>
            <a:chExt cx="6208649" cy="6858000"/>
          </a:xfrm>
        </p:grpSpPr>
        <p:sp>
          <p:nvSpPr>
            <p:cNvPr id="27" name="Freeform: Shape 10">
              <a:extLst>
                <a:ext uri="{FF2B5EF4-FFF2-40B4-BE49-F238E27FC236}">
                  <a16:creationId xmlns:a16="http://schemas.microsoft.com/office/drawing/2014/main" xmlns="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-1" y="26126"/>
            <a:ext cx="10633167" cy="70788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DISADVANTAGE PRESENTATION </a:t>
            </a:r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STRATEGIES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357" y="1228397"/>
            <a:ext cx="7929986" cy="5016758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4000" b="1" dirty="0" smtClean="0"/>
              <a:t>The message is only heard once at the place of delivery set by the speaker.</a:t>
            </a:r>
          </a:p>
          <a:p>
            <a:endParaRPr lang="en-IN" sz="4000" b="1" dirty="0" smtClean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4000" b="1" dirty="0" smtClean="0"/>
              <a:t>Some people unable to attend.</a:t>
            </a:r>
          </a:p>
          <a:p>
            <a:endParaRPr lang="en-IN" sz="4000" b="1" dirty="0" smtClean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4000" b="1" dirty="0" smtClean="0"/>
              <a:t>The effectiveness relies very much on the ability of the speaker.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xmlns="" val="216627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9" grpId="0" animBg="1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 descr="decorative element">
            <a:extLst>
              <a:ext uri="{FF2B5EF4-FFF2-40B4-BE49-F238E27FC236}">
                <a16:creationId xmlns:a16="http://schemas.microsoft.com/office/drawing/2014/main" xmlns="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xmlns="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53" y="98469"/>
            <a:ext cx="5963150" cy="822960"/>
          </a:xfrm>
        </p:spPr>
        <p:txBody>
          <a:bodyPr/>
          <a:lstStyle/>
          <a:p>
            <a:r>
              <a:rPr lang="en-IN" sz="4000" b="1" dirty="0" smtClean="0">
                <a:solidFill>
                  <a:schemeClr val="bg1"/>
                </a:solidFill>
              </a:rPr>
              <a:t>1. DEFINING </a:t>
            </a:r>
            <a:r>
              <a:rPr lang="en-IN" sz="4000" b="1" dirty="0">
                <a:solidFill>
                  <a:schemeClr val="bg1"/>
                </a:solidFill>
              </a:rPr>
              <a:t>PURPOSE </a:t>
            </a:r>
            <a:endParaRPr lang="en-GB" sz="4000" b="1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B7F99E8F-CFBF-4A36-93EC-B66007DF4F2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4</a:t>
            </a:fld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Rectangle 17" descr="decorative element">
            <a:extLst>
              <a:ext uri="{FF2B5EF4-FFF2-40B4-BE49-F238E27FC236}">
                <a16:creationId xmlns:a16="http://schemas.microsoft.com/office/drawing/2014/main" xmlns="" id="{C862BC4D-BD7A-417E-A34A-59CE4D4A6AC8}"/>
              </a:ext>
            </a:extLst>
          </p:cNvPr>
          <p:cNvSpPr/>
          <p:nvPr/>
        </p:nvSpPr>
        <p:spPr>
          <a:xfrm>
            <a:off x="0" y="6355760"/>
            <a:ext cx="123444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4" name="Picture Placeholder 4" descr="group of students at graduation">
            <a:extLst>
              <a:ext uri="{FF2B5EF4-FFF2-40B4-BE49-F238E27FC236}">
                <a16:creationId xmlns:a16="http://schemas.microsoft.com/office/drawing/2014/main" xmlns="" id="{BD0958B7-E663-4510-9C53-EE09FEEB73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434469" y="0"/>
            <a:ext cx="5786846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</p:pic>
      <p:sp>
        <p:nvSpPr>
          <p:cNvPr id="29" name="Freeform: Shape 9">
            <a:extLst>
              <a:ext uri="{FF2B5EF4-FFF2-40B4-BE49-F238E27FC236}">
                <a16:creationId xmlns:a16="http://schemas.microsoft.com/office/drawing/2014/main" xmlns="" id="{B73F00D5-E18D-4210-AD3E-3ED73CEE4865}"/>
              </a:ext>
            </a:extLst>
          </p:cNvPr>
          <p:cNvSpPr/>
          <p:nvPr/>
        </p:nvSpPr>
        <p:spPr>
          <a:xfrm flipH="1" flipV="1">
            <a:off x="0" y="-2"/>
            <a:ext cx="8138160" cy="6858001"/>
          </a:xfrm>
          <a:custGeom>
            <a:avLst/>
            <a:gdLst>
              <a:gd name="connsiteX0" fmla="*/ 6957056 w 6957056"/>
              <a:gd name="connsiteY0" fmla="*/ 5892799 h 5892799"/>
              <a:gd name="connsiteX1" fmla="*/ 0 w 6957056"/>
              <a:gd name="connsiteY1" fmla="*/ 5892799 h 5892799"/>
              <a:gd name="connsiteX2" fmla="*/ 1473200 w 6957056"/>
              <a:gd name="connsiteY2" fmla="*/ 0 h 5892799"/>
              <a:gd name="connsiteX3" fmla="*/ 6957056 w 6957056"/>
              <a:gd name="connsiteY3" fmla="*/ 0 h 589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7056" h="5892799">
                <a:moveTo>
                  <a:pt x="6957056" y="5892799"/>
                </a:moveTo>
                <a:lnTo>
                  <a:pt x="0" y="5892799"/>
                </a:lnTo>
                <a:lnTo>
                  <a:pt x="1473200" y="0"/>
                </a:lnTo>
                <a:lnTo>
                  <a:pt x="6957056" y="0"/>
                </a:lnTo>
                <a:close/>
              </a:path>
            </a:pathLst>
          </a:custGeom>
          <a:solidFill>
            <a:srgbClr val="486B45"/>
          </a:solidFill>
          <a:ln>
            <a:solidFill>
              <a:srgbClr val="000507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0" name="Freeform: Shape 9">
            <a:extLst>
              <a:ext uri="{FF2B5EF4-FFF2-40B4-BE49-F238E27FC236}">
                <a16:creationId xmlns:a16="http://schemas.microsoft.com/office/drawing/2014/main" xmlns="" id="{B73F00D5-E18D-4210-AD3E-3ED73CEE4865}"/>
              </a:ext>
            </a:extLst>
          </p:cNvPr>
          <p:cNvSpPr/>
          <p:nvPr/>
        </p:nvSpPr>
        <p:spPr>
          <a:xfrm flipH="1" flipV="1">
            <a:off x="0" y="482599"/>
            <a:ext cx="7654834" cy="6375400"/>
          </a:xfrm>
          <a:custGeom>
            <a:avLst/>
            <a:gdLst>
              <a:gd name="connsiteX0" fmla="*/ 6957056 w 6957056"/>
              <a:gd name="connsiteY0" fmla="*/ 5892799 h 5892799"/>
              <a:gd name="connsiteX1" fmla="*/ 0 w 6957056"/>
              <a:gd name="connsiteY1" fmla="*/ 5892799 h 5892799"/>
              <a:gd name="connsiteX2" fmla="*/ 1473200 w 6957056"/>
              <a:gd name="connsiteY2" fmla="*/ 0 h 5892799"/>
              <a:gd name="connsiteX3" fmla="*/ 6957056 w 6957056"/>
              <a:gd name="connsiteY3" fmla="*/ 0 h 589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7056" h="5892799">
                <a:moveTo>
                  <a:pt x="6957056" y="5892799"/>
                </a:moveTo>
                <a:lnTo>
                  <a:pt x="0" y="5892799"/>
                </a:lnTo>
                <a:lnTo>
                  <a:pt x="1473200" y="0"/>
                </a:lnTo>
                <a:lnTo>
                  <a:pt x="6957056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62000"/>
            </a:schemeClr>
          </a:solidFill>
          <a:ln>
            <a:solidFill>
              <a:srgbClr val="05060A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grpSp>
        <p:nvGrpSpPr>
          <p:cNvPr id="13" name="Group 12" descr="decorative element">
            <a:extLst>
              <a:ext uri="{FF2B5EF4-FFF2-40B4-BE49-F238E27FC236}">
                <a16:creationId xmlns:a16="http://schemas.microsoft.com/office/drawing/2014/main" xmlns="" id="{B96D2D9B-E0B9-499F-9404-108DB59E4502}"/>
              </a:ext>
            </a:extLst>
          </p:cNvPr>
          <p:cNvGrpSpPr/>
          <p:nvPr/>
        </p:nvGrpSpPr>
        <p:grpSpPr>
          <a:xfrm>
            <a:off x="0" y="0"/>
            <a:ext cx="12004766" cy="7380514"/>
            <a:chOff x="0" y="0"/>
            <a:chExt cx="11823223" cy="685800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xmlns="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Freeform: Shape 9">
              <a:extLst>
                <a:ext uri="{FF2B5EF4-FFF2-40B4-BE49-F238E27FC236}">
                  <a16:creationId xmlns:a16="http://schemas.microsoft.com/office/drawing/2014/main" xmlns="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7" name="Freeform: Shape 12">
              <a:extLst>
                <a:ext uri="{FF2B5EF4-FFF2-40B4-BE49-F238E27FC236}">
                  <a16:creationId xmlns:a16="http://schemas.microsoft.com/office/drawing/2014/main" xmlns="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82594"/>
              <a:ext cx="11823223" cy="1549361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9" name="Title 30">
            <a:extLst>
              <a:ext uri="{FF2B5EF4-FFF2-40B4-BE49-F238E27FC236}">
                <a16:creationId xmlns:a16="http://schemas.microsoft.com/office/drawing/2014/main" xmlns="" id="{9284195F-D106-45D8-ABAA-959FA68948B0}"/>
              </a:ext>
            </a:extLst>
          </p:cNvPr>
          <p:cNvSpPr txBox="1">
            <a:spLocks/>
          </p:cNvSpPr>
          <p:nvPr/>
        </p:nvSpPr>
        <p:spPr>
          <a:xfrm>
            <a:off x="40074" y="693247"/>
            <a:ext cx="11351623" cy="160872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GB" sz="2400" kern="1200" dirty="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following are the main points that will help you to make effective presentation :-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Subtitle 11">
            <a:extLst>
              <a:ext uri="{FF2B5EF4-FFF2-40B4-BE49-F238E27FC236}">
                <a16:creationId xmlns:a16="http://schemas.microsoft.com/office/drawing/2014/main" xmlns="" id="{A6AB5563-AD44-4883-8D3E-93E27EEDAA40}"/>
              </a:ext>
            </a:extLst>
          </p:cNvPr>
          <p:cNvSpPr txBox="1">
            <a:spLocks/>
          </p:cNvSpPr>
          <p:nvPr/>
        </p:nvSpPr>
        <p:spPr>
          <a:xfrm>
            <a:off x="586806" y="2380384"/>
            <a:ext cx="4889960" cy="80837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lIns="0" tIns="0" rIns="0" bIns="0" rtlCol="0" anchor="t" anchorCtr="1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I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Defining purpose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7703" y="3381791"/>
            <a:ext cx="3646136" cy="35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42640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people sitting around a wooden table&#10;">
            <a:extLst>
              <a:ext uri="{FF2B5EF4-FFF2-40B4-BE49-F238E27FC236}">
                <a16:creationId xmlns:a16="http://schemas.microsoft.com/office/drawing/2014/main" xmlns="" id="{D48306FF-9A46-43AC-BC11-DE5D9F2D18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</p:spPr>
      </p:pic>
      <p:sp>
        <p:nvSpPr>
          <p:cNvPr id="52" name="Rectangle 51" descr="decorative element">
            <a:extLst>
              <a:ext uri="{FF2B5EF4-FFF2-40B4-BE49-F238E27FC236}">
                <a16:creationId xmlns:a16="http://schemas.microsoft.com/office/drawing/2014/main" xmlns="" id="{31664CF3-C0D1-4769-8E59-8694AF07951A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Group 6" descr="decorative element">
            <a:extLst>
              <a:ext uri="{FF2B5EF4-FFF2-40B4-BE49-F238E27FC236}">
                <a16:creationId xmlns:a16="http://schemas.microsoft.com/office/drawing/2014/main" xmlns="" id="{F5325EDA-7343-463C-83EC-5D799E8B8195}"/>
              </a:ext>
            </a:extLst>
          </p:cNvPr>
          <p:cNvGrpSpPr/>
          <p:nvPr/>
        </p:nvGrpSpPr>
        <p:grpSpPr>
          <a:xfrm>
            <a:off x="9621169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5" name="Rectangle 4"/>
          <p:cNvSpPr/>
          <p:nvPr/>
        </p:nvSpPr>
        <p:spPr>
          <a:xfrm>
            <a:off x="3594278" y="0"/>
            <a:ext cx="31177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Overview :</a:t>
            </a:r>
            <a:endParaRPr lang="en-IN" sz="4400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9989" y="1383394"/>
            <a:ext cx="9806299" cy="440120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IN" sz="4000" b="1" spc="50" dirty="0">
                <a:ln w="0">
                  <a:solidFill>
                    <a:schemeClr val="bg1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Defining </a:t>
            </a:r>
            <a:r>
              <a:rPr lang="en-IN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purpose.</a:t>
            </a:r>
            <a:endParaRPr lang="en-IN" sz="4000" b="1" spc="50" dirty="0">
              <a:ln w="0">
                <a:solidFill>
                  <a:schemeClr val="bg1"/>
                </a:solidFill>
              </a:ln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marL="457200" indent="-457200">
              <a:buAutoNum type="arabicPeriod"/>
            </a:pPr>
            <a:r>
              <a:rPr lang="en-IN" sz="4000" b="1" spc="50" dirty="0">
                <a:ln w="0">
                  <a:solidFill>
                    <a:schemeClr val="bg1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Analysis audience and </a:t>
            </a:r>
            <a:r>
              <a:rPr lang="en-IN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locate. </a:t>
            </a:r>
            <a:endParaRPr lang="en-IN" sz="4000" b="1" spc="50" dirty="0">
              <a:ln w="0">
                <a:solidFill>
                  <a:schemeClr val="bg1"/>
                </a:solidFill>
              </a:ln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marL="457200" indent="-457200">
              <a:buAutoNum type="arabicPeriod"/>
            </a:pPr>
            <a:r>
              <a:rPr lang="en-IN" sz="4000" b="1" spc="50" dirty="0">
                <a:ln w="0">
                  <a:solidFill>
                    <a:schemeClr val="bg1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Organizing </a:t>
            </a:r>
            <a:r>
              <a:rPr lang="en-IN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contents. </a:t>
            </a:r>
            <a:endParaRPr lang="en-IN" sz="4000" b="1" spc="50" dirty="0">
              <a:ln w="0">
                <a:solidFill>
                  <a:schemeClr val="bg1"/>
                </a:solidFill>
              </a:ln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marL="457200" indent="-457200">
              <a:buAutoNum type="arabicPeriod"/>
            </a:pPr>
            <a:r>
              <a:rPr lang="en-IN" sz="4000" b="1" spc="50" dirty="0">
                <a:ln w="0">
                  <a:solidFill>
                    <a:schemeClr val="bg1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Preparing an outline of </a:t>
            </a:r>
            <a:r>
              <a:rPr lang="en-IN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the presentation. </a:t>
            </a:r>
            <a:endParaRPr lang="en-IN" sz="4000" b="1" spc="50" dirty="0">
              <a:ln w="0">
                <a:solidFill>
                  <a:schemeClr val="bg1"/>
                </a:solidFill>
              </a:ln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marL="514350" indent="-514350">
              <a:buAutoNum type="arabicPeriod" startAt="5"/>
            </a:pPr>
            <a:r>
              <a:rPr lang="en-IN" sz="4000" b="1" spc="50" dirty="0">
                <a:ln w="0">
                  <a:solidFill>
                    <a:schemeClr val="bg1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Use of visual </a:t>
            </a:r>
            <a:r>
              <a:rPr lang="en-IN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aids. </a:t>
            </a:r>
            <a:endParaRPr lang="en-IN" sz="4000" b="1" spc="50" dirty="0">
              <a:ln w="0">
                <a:solidFill>
                  <a:schemeClr val="bg1"/>
                </a:solidFill>
              </a:ln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marL="514350" indent="-514350">
              <a:buAutoNum type="arabicPeriod" startAt="5"/>
            </a:pPr>
            <a:r>
              <a:rPr lang="en-IN" sz="4000" b="1" spc="50" dirty="0">
                <a:ln w="0">
                  <a:solidFill>
                    <a:schemeClr val="bg1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Nuances of </a:t>
            </a:r>
            <a:r>
              <a:rPr lang="en-IN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delivery. </a:t>
            </a:r>
            <a:endParaRPr lang="en-IN" sz="4000" b="1" spc="50" dirty="0">
              <a:ln w="0">
                <a:solidFill>
                  <a:schemeClr val="bg1"/>
                </a:solidFill>
              </a:ln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marL="514350" indent="-514350">
              <a:buAutoNum type="arabicPeriod" startAt="5"/>
            </a:pPr>
            <a:r>
              <a:rPr lang="en-IN" sz="4000" b="1" spc="50" dirty="0">
                <a:ln w="0">
                  <a:solidFill>
                    <a:schemeClr val="bg1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Non-Verbal </a:t>
            </a:r>
            <a:r>
              <a:rPr lang="en-IN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elements.</a:t>
            </a:r>
            <a:endParaRPr lang="en-GB" sz="4000" b="1" spc="50" dirty="0">
              <a:ln w="0">
                <a:solidFill>
                  <a:schemeClr val="bg1"/>
                </a:solidFill>
              </a:ln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6963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people sitting around a wooden table&#10;">
            <a:extLst>
              <a:ext uri="{FF2B5EF4-FFF2-40B4-BE49-F238E27FC236}">
                <a16:creationId xmlns:a16="http://schemas.microsoft.com/office/drawing/2014/main" xmlns="" id="{D48306FF-9A46-43AC-BC11-DE5D9F2D18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</p:spPr>
      </p:pic>
      <p:sp>
        <p:nvSpPr>
          <p:cNvPr id="52" name="Rectangle 51" descr="decorative element">
            <a:extLst>
              <a:ext uri="{FF2B5EF4-FFF2-40B4-BE49-F238E27FC236}">
                <a16:creationId xmlns:a16="http://schemas.microsoft.com/office/drawing/2014/main" xmlns="" id="{31664CF3-C0D1-4769-8E59-8694AF07951A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xmlns="" id="{72FCEAE4-FA74-4446-B2F5-9AFA2DA13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719" y="2050396"/>
            <a:ext cx="5578995" cy="879928"/>
          </a:xfrm>
        </p:spPr>
        <p:txBody>
          <a:bodyPr/>
          <a:lstStyle/>
          <a:p>
            <a:r>
              <a:rPr lang="en-US" sz="4800" b="0" dirty="0"/>
              <a:t>THANK YOU</a:t>
            </a:r>
            <a:endParaRPr lang="en-GB" sz="4800" b="0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40F0AA8D-0756-4350-8005-9BCD0DDB3B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2576" y="3428999"/>
            <a:ext cx="3826875" cy="803367"/>
          </a:xfr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r>
              <a:rPr lang="en-GB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</a:t>
            </a:r>
            <a:r>
              <a:rPr lang="en-GB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you</a:t>
            </a:r>
            <a:endParaRPr lang="en-GB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4" name="Content Placeholder 93" descr="User">
            <a:extLst>
              <a:ext uri="{FF2B5EF4-FFF2-40B4-BE49-F238E27FC236}">
                <a16:creationId xmlns:a16="http://schemas.microsoft.com/office/drawing/2014/main" xmlns="" id="{5AC6F288-703B-45A1-9B56-079BD755B2CB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65276" y="3556689"/>
            <a:ext cx="597300" cy="597299"/>
          </a:xfrm>
        </p:spPr>
      </p:pic>
      <p:grpSp>
        <p:nvGrpSpPr>
          <p:cNvPr id="154" name="Group 153" descr="decorative element">
            <a:extLst>
              <a:ext uri="{FF2B5EF4-FFF2-40B4-BE49-F238E27FC236}">
                <a16:creationId xmlns:a16="http://schemas.microsoft.com/office/drawing/2014/main" xmlns="" id="{FF17C705-3351-4B11-BD28-D0CACC12D311}"/>
              </a:ext>
            </a:extLst>
          </p:cNvPr>
          <p:cNvGrpSpPr/>
          <p:nvPr/>
        </p:nvGrpSpPr>
        <p:grpSpPr>
          <a:xfrm>
            <a:off x="822755" y="2930325"/>
            <a:ext cx="469807" cy="79404"/>
            <a:chOff x="9330846" y="5054600"/>
            <a:chExt cx="676275" cy="114300"/>
          </a:xfrm>
          <a:solidFill>
            <a:schemeClr val="bg1"/>
          </a:solidFill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xmlns="" id="{925FEBFE-A26D-4E0B-B884-7E186CD878E5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xmlns="" id="{2A24665D-D5CF-4F18-A88A-8E4471800E8D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xmlns="" id="{39F2203F-31BF-4705-AC57-E197602982AA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xmlns="" id="{D4734E32-080E-49F2-89F3-16F0DBB5D130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7" name="Group 6" descr="decorative element">
            <a:extLst>
              <a:ext uri="{FF2B5EF4-FFF2-40B4-BE49-F238E27FC236}">
                <a16:creationId xmlns:a16="http://schemas.microsoft.com/office/drawing/2014/main" xmlns="" id="{F5325EDA-7343-463C-83EC-5D799E8B8195}"/>
              </a:ext>
            </a:extLst>
          </p:cNvPr>
          <p:cNvGrpSpPr/>
          <p:nvPr/>
        </p:nvGrpSpPr>
        <p:grpSpPr>
          <a:xfrm>
            <a:off x="9621169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6742002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42" grpId="0"/>
      <p:bldP spid="8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 descr="decorative element">
            <a:extLst>
              <a:ext uri="{FF2B5EF4-FFF2-40B4-BE49-F238E27FC236}">
                <a16:creationId xmlns:a16="http://schemas.microsoft.com/office/drawing/2014/main" xmlns="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xmlns="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53" y="98469"/>
            <a:ext cx="5963150" cy="822960"/>
          </a:xfrm>
        </p:spPr>
        <p:txBody>
          <a:bodyPr/>
          <a:lstStyle/>
          <a:p>
            <a:r>
              <a:rPr lang="en-IN" sz="4000" b="1" dirty="0" smtClean="0">
                <a:solidFill>
                  <a:schemeClr val="bg1"/>
                </a:solidFill>
              </a:rPr>
              <a:t>1. DEFINING </a:t>
            </a:r>
            <a:r>
              <a:rPr lang="en-IN" sz="4000" b="1" dirty="0">
                <a:solidFill>
                  <a:schemeClr val="bg1"/>
                </a:solidFill>
              </a:rPr>
              <a:t>PURPOSE </a:t>
            </a:r>
            <a:endParaRPr lang="en-GB" sz="4000" b="1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B7F99E8F-CFBF-4A36-93EC-B66007DF4F2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5</a:t>
            </a:fld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069" r="31069"/>
          <a:stretch>
            <a:fillRect/>
          </a:stretch>
        </p:blipFill>
        <p:spPr/>
      </p:pic>
      <p:sp>
        <p:nvSpPr>
          <p:cNvPr id="18" name="Rectangle 17" descr="decorative element">
            <a:extLst>
              <a:ext uri="{FF2B5EF4-FFF2-40B4-BE49-F238E27FC236}">
                <a16:creationId xmlns:a16="http://schemas.microsoft.com/office/drawing/2014/main" xmlns="" id="{C862BC4D-BD7A-417E-A34A-59CE4D4A6AC8}"/>
              </a:ext>
            </a:extLst>
          </p:cNvPr>
          <p:cNvSpPr/>
          <p:nvPr/>
        </p:nvSpPr>
        <p:spPr>
          <a:xfrm>
            <a:off x="0" y="6355760"/>
            <a:ext cx="123444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4" name="Picture Placeholder 4" descr="group of students at graduation">
            <a:extLst>
              <a:ext uri="{FF2B5EF4-FFF2-40B4-BE49-F238E27FC236}">
                <a16:creationId xmlns:a16="http://schemas.microsoft.com/office/drawing/2014/main" xmlns="" id="{BD0958B7-E663-4510-9C53-EE09FEEB73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405154" y="0"/>
            <a:ext cx="5786846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</p:pic>
      <p:sp>
        <p:nvSpPr>
          <p:cNvPr id="29" name="Freeform: Shape 9">
            <a:extLst>
              <a:ext uri="{FF2B5EF4-FFF2-40B4-BE49-F238E27FC236}">
                <a16:creationId xmlns:a16="http://schemas.microsoft.com/office/drawing/2014/main" xmlns="" id="{B73F00D5-E18D-4210-AD3E-3ED73CEE4865}"/>
              </a:ext>
            </a:extLst>
          </p:cNvPr>
          <p:cNvSpPr/>
          <p:nvPr/>
        </p:nvSpPr>
        <p:spPr>
          <a:xfrm flipH="1" flipV="1">
            <a:off x="0" y="-2"/>
            <a:ext cx="8138160" cy="6858001"/>
          </a:xfrm>
          <a:custGeom>
            <a:avLst/>
            <a:gdLst>
              <a:gd name="connsiteX0" fmla="*/ 6957056 w 6957056"/>
              <a:gd name="connsiteY0" fmla="*/ 5892799 h 5892799"/>
              <a:gd name="connsiteX1" fmla="*/ 0 w 6957056"/>
              <a:gd name="connsiteY1" fmla="*/ 5892799 h 5892799"/>
              <a:gd name="connsiteX2" fmla="*/ 1473200 w 6957056"/>
              <a:gd name="connsiteY2" fmla="*/ 0 h 5892799"/>
              <a:gd name="connsiteX3" fmla="*/ 6957056 w 6957056"/>
              <a:gd name="connsiteY3" fmla="*/ 0 h 589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7056" h="5892799">
                <a:moveTo>
                  <a:pt x="6957056" y="5892799"/>
                </a:moveTo>
                <a:lnTo>
                  <a:pt x="0" y="5892799"/>
                </a:lnTo>
                <a:lnTo>
                  <a:pt x="1473200" y="0"/>
                </a:lnTo>
                <a:lnTo>
                  <a:pt x="6957056" y="0"/>
                </a:lnTo>
                <a:close/>
              </a:path>
            </a:pathLst>
          </a:custGeom>
          <a:solidFill>
            <a:srgbClr val="486B45"/>
          </a:solidFill>
          <a:ln>
            <a:solidFill>
              <a:srgbClr val="000507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0" name="Freeform: Shape 9">
            <a:extLst>
              <a:ext uri="{FF2B5EF4-FFF2-40B4-BE49-F238E27FC236}">
                <a16:creationId xmlns:a16="http://schemas.microsoft.com/office/drawing/2014/main" xmlns="" id="{B73F00D5-E18D-4210-AD3E-3ED73CEE4865}"/>
              </a:ext>
            </a:extLst>
          </p:cNvPr>
          <p:cNvSpPr/>
          <p:nvPr/>
        </p:nvSpPr>
        <p:spPr>
          <a:xfrm flipH="1" flipV="1">
            <a:off x="0" y="482599"/>
            <a:ext cx="7654834" cy="6375400"/>
          </a:xfrm>
          <a:custGeom>
            <a:avLst/>
            <a:gdLst>
              <a:gd name="connsiteX0" fmla="*/ 6957056 w 6957056"/>
              <a:gd name="connsiteY0" fmla="*/ 5892799 h 5892799"/>
              <a:gd name="connsiteX1" fmla="*/ 0 w 6957056"/>
              <a:gd name="connsiteY1" fmla="*/ 5892799 h 5892799"/>
              <a:gd name="connsiteX2" fmla="*/ 1473200 w 6957056"/>
              <a:gd name="connsiteY2" fmla="*/ 0 h 5892799"/>
              <a:gd name="connsiteX3" fmla="*/ 6957056 w 6957056"/>
              <a:gd name="connsiteY3" fmla="*/ 0 h 589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7056" h="5892799">
                <a:moveTo>
                  <a:pt x="6957056" y="5892799"/>
                </a:moveTo>
                <a:lnTo>
                  <a:pt x="0" y="5892799"/>
                </a:lnTo>
                <a:lnTo>
                  <a:pt x="1473200" y="0"/>
                </a:lnTo>
                <a:lnTo>
                  <a:pt x="6957056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62000"/>
            </a:schemeClr>
          </a:solidFill>
          <a:ln>
            <a:solidFill>
              <a:srgbClr val="05060A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1" name="Text Placeholder 33">
            <a:extLst>
              <a:ext uri="{FF2B5EF4-FFF2-40B4-BE49-F238E27FC236}">
                <a16:creationId xmlns:a16="http://schemas.microsoft.com/office/drawing/2014/main" xmlns="" id="{859D862E-AE8E-482F-9E23-3C096FF03E54}"/>
              </a:ext>
            </a:extLst>
          </p:cNvPr>
          <p:cNvSpPr txBox="1">
            <a:spLocks/>
          </p:cNvSpPr>
          <p:nvPr/>
        </p:nvSpPr>
        <p:spPr>
          <a:xfrm>
            <a:off x="184152" y="551553"/>
            <a:ext cx="6765288" cy="178669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b="1" dirty="0" smtClean="0"/>
              <a:t>Generally presentation is arranged for an explanation of particular issue.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9965" y="2514882"/>
            <a:ext cx="5341009" cy="393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2202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 descr="decorative element">
            <a:extLst>
              <a:ext uri="{FF2B5EF4-FFF2-40B4-BE49-F238E27FC236}">
                <a16:creationId xmlns:a16="http://schemas.microsoft.com/office/drawing/2014/main" xmlns="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xmlns="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53" y="98469"/>
            <a:ext cx="5963150" cy="822960"/>
          </a:xfrm>
        </p:spPr>
        <p:txBody>
          <a:bodyPr/>
          <a:lstStyle/>
          <a:p>
            <a:r>
              <a:rPr lang="en-IN" sz="4000" b="1" dirty="0" smtClean="0">
                <a:solidFill>
                  <a:schemeClr val="bg1"/>
                </a:solidFill>
              </a:rPr>
              <a:t>1. DEFINING </a:t>
            </a:r>
            <a:r>
              <a:rPr lang="en-IN" sz="4000" b="1" dirty="0">
                <a:solidFill>
                  <a:schemeClr val="bg1"/>
                </a:solidFill>
              </a:rPr>
              <a:t>PURPOSE </a:t>
            </a:r>
            <a:endParaRPr lang="en-GB" sz="4000" b="1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B7F99E8F-CFBF-4A36-93EC-B66007DF4F2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6</a:t>
            </a:fld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2618" r="32618"/>
          <a:stretch>
            <a:fillRect/>
          </a:stretch>
        </p:blipFill>
        <p:spPr/>
      </p:pic>
      <p:sp>
        <p:nvSpPr>
          <p:cNvPr id="18" name="Rectangle 17" descr="decorative element">
            <a:extLst>
              <a:ext uri="{FF2B5EF4-FFF2-40B4-BE49-F238E27FC236}">
                <a16:creationId xmlns:a16="http://schemas.microsoft.com/office/drawing/2014/main" xmlns="" id="{C862BC4D-BD7A-417E-A34A-59CE4D4A6AC8}"/>
              </a:ext>
            </a:extLst>
          </p:cNvPr>
          <p:cNvSpPr/>
          <p:nvPr/>
        </p:nvSpPr>
        <p:spPr>
          <a:xfrm>
            <a:off x="0" y="6355760"/>
            <a:ext cx="123444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4" name="Picture Placeholder 4" descr="group of students at graduation">
            <a:extLst>
              <a:ext uri="{FF2B5EF4-FFF2-40B4-BE49-F238E27FC236}">
                <a16:creationId xmlns:a16="http://schemas.microsoft.com/office/drawing/2014/main" xmlns="" id="{BD0958B7-E663-4510-9C53-EE09FEEB73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405154" y="0"/>
            <a:ext cx="5786846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</p:pic>
      <p:sp>
        <p:nvSpPr>
          <p:cNvPr id="29" name="Freeform: Shape 9">
            <a:extLst>
              <a:ext uri="{FF2B5EF4-FFF2-40B4-BE49-F238E27FC236}">
                <a16:creationId xmlns:a16="http://schemas.microsoft.com/office/drawing/2014/main" xmlns="" id="{B73F00D5-E18D-4210-AD3E-3ED73CEE4865}"/>
              </a:ext>
            </a:extLst>
          </p:cNvPr>
          <p:cNvSpPr/>
          <p:nvPr/>
        </p:nvSpPr>
        <p:spPr>
          <a:xfrm flipH="1" flipV="1">
            <a:off x="0" y="-2"/>
            <a:ext cx="8138160" cy="6858001"/>
          </a:xfrm>
          <a:custGeom>
            <a:avLst/>
            <a:gdLst>
              <a:gd name="connsiteX0" fmla="*/ 6957056 w 6957056"/>
              <a:gd name="connsiteY0" fmla="*/ 5892799 h 5892799"/>
              <a:gd name="connsiteX1" fmla="*/ 0 w 6957056"/>
              <a:gd name="connsiteY1" fmla="*/ 5892799 h 5892799"/>
              <a:gd name="connsiteX2" fmla="*/ 1473200 w 6957056"/>
              <a:gd name="connsiteY2" fmla="*/ 0 h 5892799"/>
              <a:gd name="connsiteX3" fmla="*/ 6957056 w 6957056"/>
              <a:gd name="connsiteY3" fmla="*/ 0 h 589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7056" h="5892799">
                <a:moveTo>
                  <a:pt x="6957056" y="5892799"/>
                </a:moveTo>
                <a:lnTo>
                  <a:pt x="0" y="5892799"/>
                </a:lnTo>
                <a:lnTo>
                  <a:pt x="1473200" y="0"/>
                </a:lnTo>
                <a:lnTo>
                  <a:pt x="6957056" y="0"/>
                </a:lnTo>
                <a:close/>
              </a:path>
            </a:pathLst>
          </a:custGeom>
          <a:solidFill>
            <a:srgbClr val="486B45"/>
          </a:solidFill>
          <a:ln>
            <a:solidFill>
              <a:srgbClr val="000507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0" name="Freeform: Shape 9">
            <a:extLst>
              <a:ext uri="{FF2B5EF4-FFF2-40B4-BE49-F238E27FC236}">
                <a16:creationId xmlns:a16="http://schemas.microsoft.com/office/drawing/2014/main" xmlns="" id="{B73F00D5-E18D-4210-AD3E-3ED73CEE4865}"/>
              </a:ext>
            </a:extLst>
          </p:cNvPr>
          <p:cNvSpPr/>
          <p:nvPr/>
        </p:nvSpPr>
        <p:spPr>
          <a:xfrm flipH="1" flipV="1">
            <a:off x="0" y="482598"/>
            <a:ext cx="7654834" cy="6375400"/>
          </a:xfrm>
          <a:custGeom>
            <a:avLst/>
            <a:gdLst>
              <a:gd name="connsiteX0" fmla="*/ 6957056 w 6957056"/>
              <a:gd name="connsiteY0" fmla="*/ 5892799 h 5892799"/>
              <a:gd name="connsiteX1" fmla="*/ 0 w 6957056"/>
              <a:gd name="connsiteY1" fmla="*/ 5892799 h 5892799"/>
              <a:gd name="connsiteX2" fmla="*/ 1473200 w 6957056"/>
              <a:gd name="connsiteY2" fmla="*/ 0 h 5892799"/>
              <a:gd name="connsiteX3" fmla="*/ 6957056 w 6957056"/>
              <a:gd name="connsiteY3" fmla="*/ 0 h 589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7056" h="5892799">
                <a:moveTo>
                  <a:pt x="6957056" y="5892799"/>
                </a:moveTo>
                <a:lnTo>
                  <a:pt x="0" y="5892799"/>
                </a:lnTo>
                <a:lnTo>
                  <a:pt x="1473200" y="0"/>
                </a:lnTo>
                <a:lnTo>
                  <a:pt x="6957056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62000"/>
            </a:schemeClr>
          </a:solidFill>
          <a:ln>
            <a:solidFill>
              <a:srgbClr val="05060A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1" name="Text Placeholder 33">
            <a:extLst>
              <a:ext uri="{FF2B5EF4-FFF2-40B4-BE49-F238E27FC236}">
                <a16:creationId xmlns:a16="http://schemas.microsoft.com/office/drawing/2014/main" xmlns="" id="{859D862E-AE8E-482F-9E23-3C096FF03E54}"/>
              </a:ext>
            </a:extLst>
          </p:cNvPr>
          <p:cNvSpPr txBox="1">
            <a:spLocks/>
          </p:cNvSpPr>
          <p:nvPr/>
        </p:nvSpPr>
        <p:spPr>
          <a:xfrm>
            <a:off x="184152" y="551553"/>
            <a:ext cx="6765288" cy="190426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b="1" dirty="0" smtClean="0"/>
              <a:t>Presentation may be for collaboration, for problem solving, for making a major decision.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148149"/>
            <a:ext cx="6622869" cy="343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6554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 descr="decorative element">
            <a:extLst>
              <a:ext uri="{FF2B5EF4-FFF2-40B4-BE49-F238E27FC236}">
                <a16:creationId xmlns:a16="http://schemas.microsoft.com/office/drawing/2014/main" xmlns="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xmlns="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53" y="98469"/>
            <a:ext cx="5963150" cy="822960"/>
          </a:xfrm>
        </p:spPr>
        <p:txBody>
          <a:bodyPr/>
          <a:lstStyle/>
          <a:p>
            <a:r>
              <a:rPr lang="en-IN" sz="4000" b="1" dirty="0" smtClean="0">
                <a:solidFill>
                  <a:schemeClr val="bg1"/>
                </a:solidFill>
              </a:rPr>
              <a:t>1. DEFINING </a:t>
            </a:r>
            <a:r>
              <a:rPr lang="en-IN" sz="4000" b="1" dirty="0">
                <a:solidFill>
                  <a:schemeClr val="bg1"/>
                </a:solidFill>
              </a:rPr>
              <a:t>PURPOSE </a:t>
            </a:r>
            <a:endParaRPr lang="en-GB" sz="4000" b="1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B7F99E8F-CFBF-4A36-93EC-B66007DF4F2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7</a:t>
            </a:fld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681" r="18681"/>
          <a:stretch>
            <a:fillRect/>
          </a:stretch>
        </p:blipFill>
        <p:spPr/>
      </p:pic>
      <p:sp>
        <p:nvSpPr>
          <p:cNvPr id="18" name="Rectangle 17" descr="decorative element">
            <a:extLst>
              <a:ext uri="{FF2B5EF4-FFF2-40B4-BE49-F238E27FC236}">
                <a16:creationId xmlns:a16="http://schemas.microsoft.com/office/drawing/2014/main" xmlns="" id="{C862BC4D-BD7A-417E-A34A-59CE4D4A6AC8}"/>
              </a:ext>
            </a:extLst>
          </p:cNvPr>
          <p:cNvSpPr/>
          <p:nvPr/>
        </p:nvSpPr>
        <p:spPr>
          <a:xfrm>
            <a:off x="0" y="6355760"/>
            <a:ext cx="123444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4" name="Picture Placeholder 4" descr="group of students at graduation">
            <a:extLst>
              <a:ext uri="{FF2B5EF4-FFF2-40B4-BE49-F238E27FC236}">
                <a16:creationId xmlns:a16="http://schemas.microsoft.com/office/drawing/2014/main" xmlns="" id="{BD0958B7-E663-4510-9C53-EE09FEEB73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405154" y="0"/>
            <a:ext cx="5786846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</p:pic>
      <p:sp>
        <p:nvSpPr>
          <p:cNvPr id="29" name="Freeform: Shape 9">
            <a:extLst>
              <a:ext uri="{FF2B5EF4-FFF2-40B4-BE49-F238E27FC236}">
                <a16:creationId xmlns:a16="http://schemas.microsoft.com/office/drawing/2014/main" xmlns="" id="{B73F00D5-E18D-4210-AD3E-3ED73CEE4865}"/>
              </a:ext>
            </a:extLst>
          </p:cNvPr>
          <p:cNvSpPr/>
          <p:nvPr/>
        </p:nvSpPr>
        <p:spPr>
          <a:xfrm flipH="1" flipV="1">
            <a:off x="0" y="-2"/>
            <a:ext cx="8138160" cy="6858001"/>
          </a:xfrm>
          <a:custGeom>
            <a:avLst/>
            <a:gdLst>
              <a:gd name="connsiteX0" fmla="*/ 6957056 w 6957056"/>
              <a:gd name="connsiteY0" fmla="*/ 5892799 h 5892799"/>
              <a:gd name="connsiteX1" fmla="*/ 0 w 6957056"/>
              <a:gd name="connsiteY1" fmla="*/ 5892799 h 5892799"/>
              <a:gd name="connsiteX2" fmla="*/ 1473200 w 6957056"/>
              <a:gd name="connsiteY2" fmla="*/ 0 h 5892799"/>
              <a:gd name="connsiteX3" fmla="*/ 6957056 w 6957056"/>
              <a:gd name="connsiteY3" fmla="*/ 0 h 589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7056" h="5892799">
                <a:moveTo>
                  <a:pt x="6957056" y="5892799"/>
                </a:moveTo>
                <a:lnTo>
                  <a:pt x="0" y="5892799"/>
                </a:lnTo>
                <a:lnTo>
                  <a:pt x="1473200" y="0"/>
                </a:lnTo>
                <a:lnTo>
                  <a:pt x="6957056" y="0"/>
                </a:lnTo>
                <a:close/>
              </a:path>
            </a:pathLst>
          </a:custGeom>
          <a:solidFill>
            <a:srgbClr val="486B45"/>
          </a:solidFill>
          <a:ln>
            <a:solidFill>
              <a:srgbClr val="000507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0" name="Freeform: Shape 9">
            <a:extLst>
              <a:ext uri="{FF2B5EF4-FFF2-40B4-BE49-F238E27FC236}">
                <a16:creationId xmlns:a16="http://schemas.microsoft.com/office/drawing/2014/main" xmlns="" id="{B73F00D5-E18D-4210-AD3E-3ED73CEE4865}"/>
              </a:ext>
            </a:extLst>
          </p:cNvPr>
          <p:cNvSpPr/>
          <p:nvPr/>
        </p:nvSpPr>
        <p:spPr>
          <a:xfrm flipH="1" flipV="1">
            <a:off x="0" y="482598"/>
            <a:ext cx="7654834" cy="6375400"/>
          </a:xfrm>
          <a:custGeom>
            <a:avLst/>
            <a:gdLst>
              <a:gd name="connsiteX0" fmla="*/ 6957056 w 6957056"/>
              <a:gd name="connsiteY0" fmla="*/ 5892799 h 5892799"/>
              <a:gd name="connsiteX1" fmla="*/ 0 w 6957056"/>
              <a:gd name="connsiteY1" fmla="*/ 5892799 h 5892799"/>
              <a:gd name="connsiteX2" fmla="*/ 1473200 w 6957056"/>
              <a:gd name="connsiteY2" fmla="*/ 0 h 5892799"/>
              <a:gd name="connsiteX3" fmla="*/ 6957056 w 6957056"/>
              <a:gd name="connsiteY3" fmla="*/ 0 h 589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7056" h="5892799">
                <a:moveTo>
                  <a:pt x="6957056" y="5892799"/>
                </a:moveTo>
                <a:lnTo>
                  <a:pt x="0" y="5892799"/>
                </a:lnTo>
                <a:lnTo>
                  <a:pt x="1473200" y="0"/>
                </a:lnTo>
                <a:lnTo>
                  <a:pt x="6957056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62000"/>
            </a:schemeClr>
          </a:solidFill>
          <a:ln>
            <a:solidFill>
              <a:srgbClr val="05060A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1" name="Text Placeholder 33">
            <a:extLst>
              <a:ext uri="{FF2B5EF4-FFF2-40B4-BE49-F238E27FC236}">
                <a16:creationId xmlns:a16="http://schemas.microsoft.com/office/drawing/2014/main" xmlns="" id="{859D862E-AE8E-482F-9E23-3C096FF03E54}"/>
              </a:ext>
            </a:extLst>
          </p:cNvPr>
          <p:cNvSpPr txBox="1">
            <a:spLocks/>
          </p:cNvSpPr>
          <p:nvPr/>
        </p:nvSpPr>
        <p:spPr>
          <a:xfrm>
            <a:off x="184152" y="551553"/>
            <a:ext cx="6765288" cy="169525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b="1" dirty="0" smtClean="0"/>
              <a:t>In short, presentation includes , information, analyzation, explanation and persuasion.</a:t>
            </a:r>
            <a:endParaRPr lang="en-GB" sz="36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595" y="2261241"/>
            <a:ext cx="6260305" cy="469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212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open book with audience watching play in background">
            <a:extLst>
              <a:ext uri="{FF2B5EF4-FFF2-40B4-BE49-F238E27FC236}">
                <a16:creationId xmlns:a16="http://schemas.microsoft.com/office/drawing/2014/main" xmlns="" id="{F3CDF219-49E5-41A1-BBF1-50A401635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9431383" cy="6858000"/>
          </a:xfrm>
        </p:spPr>
      </p:pic>
      <p:sp>
        <p:nvSpPr>
          <p:cNvPr id="8" name="Rectangle 7" descr="decorative element">
            <a:extLst>
              <a:ext uri="{FF2B5EF4-FFF2-40B4-BE49-F238E27FC236}">
                <a16:creationId xmlns:a16="http://schemas.microsoft.com/office/drawing/2014/main" xmlns="" id="{4E4A96D9-2D70-4D9E-B61C-9B23F3FD5161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Oval 14" descr="decorative element">
            <a:extLst>
              <a:ext uri="{FF2B5EF4-FFF2-40B4-BE49-F238E27FC236}">
                <a16:creationId xmlns:a16="http://schemas.microsoft.com/office/drawing/2014/main" xmlns="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8</a:t>
            </a:fld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849" r="13796"/>
          <a:stretch/>
        </p:blipFill>
        <p:spPr>
          <a:xfrm>
            <a:off x="6871448" y="0"/>
            <a:ext cx="6870678" cy="6858000"/>
          </a:xfrm>
        </p:spPr>
      </p:pic>
      <p:sp>
        <p:nvSpPr>
          <p:cNvPr id="11" name="Rectangle 10" descr="decorative element">
            <a:extLst>
              <a:ext uri="{FF2B5EF4-FFF2-40B4-BE49-F238E27FC236}">
                <a16:creationId xmlns:a16="http://schemas.microsoft.com/office/drawing/2014/main" xmlns="" id="{4E4A96D9-2D70-4D9E-B61C-9B23F3FD5161}"/>
              </a:ext>
            </a:extLst>
          </p:cNvPr>
          <p:cNvSpPr/>
          <p:nvPr/>
        </p:nvSpPr>
        <p:spPr>
          <a:xfrm>
            <a:off x="1550126" y="636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" name="Group 19" descr="decorative element">
            <a:extLst>
              <a:ext uri="{FF2B5EF4-FFF2-40B4-BE49-F238E27FC236}">
                <a16:creationId xmlns:a16="http://schemas.microsoft.com/office/drawing/2014/main" xmlns="" id="{B96D2D9B-E0B9-499F-9404-108DB59E4502}"/>
              </a:ext>
            </a:extLst>
          </p:cNvPr>
          <p:cNvGrpSpPr/>
          <p:nvPr/>
        </p:nvGrpSpPr>
        <p:grpSpPr>
          <a:xfrm>
            <a:off x="0" y="0"/>
            <a:ext cx="13324112" cy="6858000"/>
            <a:chOff x="0" y="0"/>
            <a:chExt cx="10900455" cy="6858000"/>
          </a:xfrm>
        </p:grpSpPr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xmlns="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Freeform: Shape 9">
              <a:extLst>
                <a:ext uri="{FF2B5EF4-FFF2-40B4-BE49-F238E27FC236}">
                  <a16:creationId xmlns:a16="http://schemas.microsoft.com/office/drawing/2014/main" xmlns="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3" name="Freeform: Shape 12">
              <a:extLst>
                <a:ext uri="{FF2B5EF4-FFF2-40B4-BE49-F238E27FC236}">
                  <a16:creationId xmlns:a16="http://schemas.microsoft.com/office/drawing/2014/main" xmlns="" id="{C6577883-A694-450C-A2C7-C9C8A85D9915}"/>
                </a:ext>
              </a:extLst>
            </p:cNvPr>
            <p:cNvSpPr/>
            <p:nvPr/>
          </p:nvSpPr>
          <p:spPr>
            <a:xfrm flipH="1" flipV="1">
              <a:off x="100481" y="541961"/>
              <a:ext cx="10799974" cy="1549361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4" name="Title 30">
            <a:extLst>
              <a:ext uri="{FF2B5EF4-FFF2-40B4-BE49-F238E27FC236}">
                <a16:creationId xmlns:a16="http://schemas.microsoft.com/office/drawing/2014/main" xmlns="" id="{9284195F-D106-45D8-ABAA-959FA68948B0}"/>
              </a:ext>
            </a:extLst>
          </p:cNvPr>
          <p:cNvSpPr txBox="1">
            <a:spLocks/>
          </p:cNvSpPr>
          <p:nvPr/>
        </p:nvSpPr>
        <p:spPr>
          <a:xfrm>
            <a:off x="-147042" y="198572"/>
            <a:ext cx="13039054" cy="1608725"/>
          </a:xfrm>
          <a:prstGeom prst="rect">
            <a:avLst/>
          </a:prstGeom>
        </p:spPr>
        <p:txBody>
          <a:bodyPr vert="horz" lIns="0" tIns="45720" rIns="0" bIns="45720" rtlCol="0" anchor="b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3600" dirty="0" smtClean="0"/>
              <a:t>The following are the main points that will help you to make effective presentation :-</a:t>
            </a:r>
            <a:endParaRPr lang="en-IN" sz="3600" dirty="0"/>
          </a:p>
        </p:txBody>
      </p:sp>
      <p:sp>
        <p:nvSpPr>
          <p:cNvPr id="25" name="Subtitle 11">
            <a:extLst>
              <a:ext uri="{FF2B5EF4-FFF2-40B4-BE49-F238E27FC236}">
                <a16:creationId xmlns:a16="http://schemas.microsoft.com/office/drawing/2014/main" xmlns="" id="{A6AB5563-AD44-4883-8D3E-93E27EEDAA40}"/>
              </a:ext>
            </a:extLst>
          </p:cNvPr>
          <p:cNvSpPr txBox="1">
            <a:spLocks/>
          </p:cNvSpPr>
          <p:nvPr/>
        </p:nvSpPr>
        <p:spPr>
          <a:xfrm>
            <a:off x="0" y="2573923"/>
            <a:ext cx="6956017" cy="639859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600" b="1" dirty="0" smtClean="0"/>
              <a:t>2. Analysis audience and locate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0879" y="2960226"/>
            <a:ext cx="6201606" cy="318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01416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7" grpId="0"/>
      <p:bldP spid="11" grpId="0" animBg="1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open book with audience watching play in background">
            <a:extLst>
              <a:ext uri="{FF2B5EF4-FFF2-40B4-BE49-F238E27FC236}">
                <a16:creationId xmlns:a16="http://schemas.microsoft.com/office/drawing/2014/main" xmlns="" id="{F3CDF219-49E5-41A1-BBF1-50A401635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9431383" cy="6858000"/>
          </a:xfr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1211" y="468732"/>
            <a:ext cx="7692629" cy="1529886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200" dirty="0" smtClean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 </a:t>
            </a:r>
            <a:r>
              <a:rPr lang="en-IN" sz="320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it is very necessary to understand the audience and the place where you are going to present your views. </a:t>
            </a:r>
          </a:p>
        </p:txBody>
      </p:sp>
      <p:sp>
        <p:nvSpPr>
          <p:cNvPr id="8" name="Rectangle 7" descr="decorative element">
            <a:extLst>
              <a:ext uri="{FF2B5EF4-FFF2-40B4-BE49-F238E27FC236}">
                <a16:creationId xmlns:a16="http://schemas.microsoft.com/office/drawing/2014/main" xmlns="" id="{4E4A96D9-2D70-4D9E-B61C-9B23F3FD5161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Oval 14" descr="decorative element">
            <a:extLst>
              <a:ext uri="{FF2B5EF4-FFF2-40B4-BE49-F238E27FC236}">
                <a16:creationId xmlns:a16="http://schemas.microsoft.com/office/drawing/2014/main" xmlns="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GB" sz="1200" smtClean="0">
                <a:solidFill>
                  <a:schemeClr val="bg1"/>
                </a:solidFill>
              </a:rPr>
              <a:pPr algn="ctr"/>
              <a:t>9</a:t>
            </a:fld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849" r="13796"/>
          <a:stretch/>
        </p:blipFill>
        <p:spPr>
          <a:xfrm>
            <a:off x="6871448" y="0"/>
            <a:ext cx="6870678" cy="6858000"/>
          </a:xfrm>
        </p:spPr>
      </p:pic>
      <p:sp>
        <p:nvSpPr>
          <p:cNvPr id="11" name="Rectangle 10" descr="decorative element">
            <a:extLst>
              <a:ext uri="{FF2B5EF4-FFF2-40B4-BE49-F238E27FC236}">
                <a16:creationId xmlns:a16="http://schemas.microsoft.com/office/drawing/2014/main" xmlns="" id="{4E4A96D9-2D70-4D9E-B61C-9B23F3FD5161}"/>
              </a:ext>
            </a:extLst>
          </p:cNvPr>
          <p:cNvSpPr/>
          <p:nvPr/>
        </p:nvSpPr>
        <p:spPr>
          <a:xfrm>
            <a:off x="1550126" y="636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" y="1398473"/>
            <a:ext cx="7367453" cy="454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7731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Education_Template_CA - v3" id="{05BEC7B3-9C4F-4697-9BCB-CF8E9EC8EB39}" vid="{BBA0308C-16F9-454C-BD0F-1B17E2C0FD4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41CEA3-A3B3-4568-9E84-C4619CC82D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49A191-EC8C-4AA6-9C64-D32B5F047436}">
  <ds:schemaRefs>
    <ds:schemaRef ds:uri="http://purl.org/dc/dcmitype/"/>
    <ds:schemaRef ds:uri="http://www.w3.org/XML/1998/namespace"/>
    <ds:schemaRef ds:uri="http://schemas.microsoft.com/office/2006/metadata/properties"/>
    <ds:schemaRef ds:uri="http://schemas.microsoft.com/sharepoint/v3"/>
    <ds:schemaRef ds:uri="http://purl.org/dc/terms/"/>
    <ds:schemaRef ds:uri="http://purl.org/dc/elements/1.1/"/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fb0879af-3eba-417a-a55a-ffe6dcd6ca77"/>
  </ds:schemaRefs>
</ds:datastoreItem>
</file>

<file path=customXml/itemProps3.xml><?xml version="1.0" encoding="utf-8"?>
<ds:datastoreItem xmlns:ds="http://schemas.openxmlformats.org/officeDocument/2006/customXml" ds:itemID="{BA4148EB-7DAD-48FA-A275-D42F48043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Education presentation</Template>
  <TotalTime>0</TotalTime>
  <Words>1094</Words>
  <Application>Microsoft Office PowerPoint</Application>
  <PresentationFormat>Custom</PresentationFormat>
  <Paragraphs>181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Slide 1</vt:lpstr>
      <vt:lpstr>OBSERVATION</vt:lpstr>
      <vt:lpstr>Slide 3</vt:lpstr>
      <vt:lpstr>1. DEFINING PURPOSE </vt:lpstr>
      <vt:lpstr>1. DEFINING PURPOSE </vt:lpstr>
      <vt:lpstr>1. DEFINING PURPOSE </vt:lpstr>
      <vt:lpstr>1. DEFINING PURPOSE 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Conclusion 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NON-VERBAL ELEMENTS</vt:lpstr>
      <vt:lpstr>Tips to use body language effectively during your presentation:-</vt:lpstr>
      <vt:lpstr>Slide 38</vt:lpstr>
      <vt:lpstr>Slide 39</vt:lpstr>
      <vt:lpstr>Slide 40</vt:lpstr>
      <vt:lpstr>THANK YOU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2018-10-20T10:48:39Z</dcterms:created>
  <dcterms:modified xsi:type="dcterms:W3CDTF">2023-12-28T16:57:51Z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